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50"/>
  </p:notesMasterIdLst>
  <p:handoutMasterIdLst>
    <p:handoutMasterId r:id="rId51"/>
  </p:handoutMasterIdLst>
  <p:sldIdLst>
    <p:sldId id="256" r:id="rId3"/>
    <p:sldId id="341" r:id="rId4"/>
    <p:sldId id="342" r:id="rId5"/>
    <p:sldId id="343" r:id="rId6"/>
    <p:sldId id="302" r:id="rId7"/>
    <p:sldId id="309" r:id="rId8"/>
    <p:sldId id="308" r:id="rId9"/>
    <p:sldId id="303" r:id="rId10"/>
    <p:sldId id="344" r:id="rId11"/>
    <p:sldId id="304" r:id="rId12"/>
    <p:sldId id="305" r:id="rId13"/>
    <p:sldId id="335" r:id="rId14"/>
    <p:sldId id="345" r:id="rId15"/>
    <p:sldId id="265" r:id="rId16"/>
    <p:sldId id="310" r:id="rId17"/>
    <p:sldId id="314" r:id="rId18"/>
    <p:sldId id="311" r:id="rId19"/>
    <p:sldId id="315" r:id="rId20"/>
    <p:sldId id="269" r:id="rId21"/>
    <p:sldId id="313" r:id="rId22"/>
    <p:sldId id="317" r:id="rId23"/>
    <p:sldId id="320" r:id="rId24"/>
    <p:sldId id="322" r:id="rId25"/>
    <p:sldId id="323" r:id="rId26"/>
    <p:sldId id="324" r:id="rId27"/>
    <p:sldId id="326" r:id="rId28"/>
    <p:sldId id="325" r:id="rId29"/>
    <p:sldId id="327" r:id="rId30"/>
    <p:sldId id="321" r:id="rId31"/>
    <p:sldId id="338" r:id="rId32"/>
    <p:sldId id="274" r:id="rId33"/>
    <p:sldId id="330" r:id="rId34"/>
    <p:sldId id="331" r:id="rId35"/>
    <p:sldId id="337" r:id="rId36"/>
    <p:sldId id="332" r:id="rId37"/>
    <p:sldId id="300" r:id="rId38"/>
    <p:sldId id="306" r:id="rId39"/>
    <p:sldId id="346" r:id="rId40"/>
    <p:sldId id="334" r:id="rId41"/>
    <p:sldId id="328" r:id="rId42"/>
    <p:sldId id="307" r:id="rId43"/>
    <p:sldId id="316" r:id="rId44"/>
    <p:sldId id="312" r:id="rId45"/>
    <p:sldId id="318" r:id="rId46"/>
    <p:sldId id="319" r:id="rId47"/>
    <p:sldId id="339" r:id="rId48"/>
    <p:sldId id="340" r:id="rId49"/>
  </p:sldIdLst>
  <p:sldSz cx="9144000" cy="6858000" type="screen4x3"/>
  <p:notesSz cx="7099300" cy="10234613"/>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7338"/>
    <a:srgbClr val="0070C0"/>
    <a:srgbClr val="B6EDEF"/>
    <a:srgbClr val="002060"/>
    <a:srgbClr val="0000FF"/>
    <a:srgbClr val="4472C4"/>
    <a:srgbClr val="E0AAAA"/>
    <a:srgbClr val="1C6DC7"/>
    <a:srgbClr val="FF0066"/>
    <a:srgbClr val="C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74" autoAdjust="0"/>
    <p:restoredTop sz="96157" autoAdjust="0"/>
  </p:normalViewPr>
  <p:slideViewPr>
    <p:cSldViewPr snapToGrid="0">
      <p:cViewPr varScale="1">
        <p:scale>
          <a:sx n="109" d="100"/>
          <a:sy n="109" d="100"/>
        </p:scale>
        <p:origin x="525" y="5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handoutMaster" Target="handoutMasters/handout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7E83222-228D-41A3-BB36-54AD60313036}"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zh-CN" altLang="en-US"/>
        </a:p>
      </dgm:t>
    </dgm:pt>
    <dgm:pt modelId="{BA5E940D-4965-4B18-84C4-36C3768975AD}">
      <dgm:prSet phldrT="[文本]" custT="1"/>
      <dgm:spPr/>
      <dgm:t>
        <a:bodyPr/>
        <a:lstStyle/>
        <a:p>
          <a:r>
            <a:rPr lang="en-US" altLang="zh-CN" sz="2000" dirty="0" smtClean="0"/>
            <a:t>1. Signal Strength Examination</a:t>
          </a:r>
          <a:endParaRPr lang="zh-CN" altLang="en-US" sz="2000" dirty="0"/>
        </a:p>
      </dgm:t>
    </dgm:pt>
    <dgm:pt modelId="{FBE266F0-9B7F-4F92-80A9-F8C8A05ACD08}" type="parTrans" cxnId="{98040628-3EAD-46B5-BDEA-A530C029B8F2}">
      <dgm:prSet/>
      <dgm:spPr/>
      <dgm:t>
        <a:bodyPr/>
        <a:lstStyle/>
        <a:p>
          <a:endParaRPr lang="zh-CN" altLang="en-US"/>
        </a:p>
      </dgm:t>
    </dgm:pt>
    <dgm:pt modelId="{31D56120-D28A-4806-887A-DC36354B0519}" type="sibTrans" cxnId="{98040628-3EAD-46B5-BDEA-A530C029B8F2}">
      <dgm:prSet/>
      <dgm:spPr/>
      <dgm:t>
        <a:bodyPr/>
        <a:lstStyle/>
        <a:p>
          <a:endParaRPr lang="zh-CN" altLang="en-US"/>
        </a:p>
      </dgm:t>
    </dgm:pt>
    <dgm:pt modelId="{18660FEA-BB1B-427E-8D8B-22034AF4522F}">
      <dgm:prSet phldrT="[文本]" custT="1"/>
      <dgm:spPr/>
      <dgm:t>
        <a:bodyPr/>
        <a:lstStyle/>
        <a:p>
          <a:r>
            <a:rPr lang="en-US" altLang="zh-CN" sz="2000" dirty="0" smtClean="0"/>
            <a:t>2. BS ID Syntax Checking</a:t>
          </a:r>
          <a:endParaRPr lang="zh-CN" altLang="en-US" sz="2000" dirty="0"/>
        </a:p>
      </dgm:t>
    </dgm:pt>
    <dgm:pt modelId="{E1A16CBE-3BDC-47DB-A68F-E1EB8E0D2252}" type="parTrans" cxnId="{A508F4C0-313A-40A2-9CBB-B6A68878AD92}">
      <dgm:prSet/>
      <dgm:spPr/>
      <dgm:t>
        <a:bodyPr/>
        <a:lstStyle/>
        <a:p>
          <a:endParaRPr lang="zh-CN" altLang="en-US"/>
        </a:p>
      </dgm:t>
    </dgm:pt>
    <dgm:pt modelId="{D25E6BA8-FCA8-43E4-8A41-C67DCDE93A2C}" type="sibTrans" cxnId="{A508F4C0-313A-40A2-9CBB-B6A68878AD92}">
      <dgm:prSet/>
      <dgm:spPr/>
      <dgm:t>
        <a:bodyPr/>
        <a:lstStyle/>
        <a:p>
          <a:endParaRPr lang="zh-CN" altLang="en-US"/>
        </a:p>
      </dgm:t>
    </dgm:pt>
    <dgm:pt modelId="{711BF4CB-838D-4976-A6F1-F2C84598E076}">
      <dgm:prSet phldrT="[文本]" custT="1"/>
      <dgm:spPr/>
      <dgm:t>
        <a:bodyPr/>
        <a:lstStyle/>
        <a:p>
          <a:r>
            <a:rPr lang="en-US" altLang="zh-CN" sz="2000" dirty="0" smtClean="0"/>
            <a:t>3. Message Content Mining</a:t>
          </a:r>
          <a:endParaRPr lang="zh-CN" altLang="en-US" sz="2000" dirty="0"/>
        </a:p>
      </dgm:t>
    </dgm:pt>
    <dgm:pt modelId="{FE094BF8-48E0-4433-B647-830E6F5CA299}" type="parTrans" cxnId="{E7E0791F-D637-419A-9BD1-782E05F1D3BE}">
      <dgm:prSet/>
      <dgm:spPr/>
      <dgm:t>
        <a:bodyPr/>
        <a:lstStyle/>
        <a:p>
          <a:endParaRPr lang="zh-CN" altLang="en-US"/>
        </a:p>
      </dgm:t>
    </dgm:pt>
    <dgm:pt modelId="{0156C8BE-D4C8-4D95-ABC8-944C54E79A1B}" type="sibTrans" cxnId="{E7E0791F-D637-419A-9BD1-782E05F1D3BE}">
      <dgm:prSet/>
      <dgm:spPr/>
      <dgm:t>
        <a:bodyPr/>
        <a:lstStyle/>
        <a:p>
          <a:endParaRPr lang="zh-CN" altLang="en-US"/>
        </a:p>
      </dgm:t>
    </dgm:pt>
    <dgm:pt modelId="{C8090E12-759F-44F2-B2BD-EA3A9F9F7BFD}">
      <dgm:prSet phldrT="[文本]" custT="1"/>
      <dgm:spPr/>
      <dgm:t>
        <a:bodyPr/>
        <a:lstStyle/>
        <a:p>
          <a:r>
            <a:rPr lang="en-US" altLang="zh-CN" sz="2000" dirty="0" smtClean="0"/>
            <a:t>4. BS-</a:t>
          </a:r>
          <a:r>
            <a:rPr lang="en-US" altLang="zh-CN" sz="2000" dirty="0" err="1" smtClean="0"/>
            <a:t>WiFi</a:t>
          </a:r>
          <a:r>
            <a:rPr lang="en-US" altLang="zh-CN" sz="2000" dirty="0" smtClean="0"/>
            <a:t> Location Analysis</a:t>
          </a:r>
          <a:endParaRPr lang="zh-CN" altLang="en-US" sz="2000" dirty="0"/>
        </a:p>
      </dgm:t>
    </dgm:pt>
    <dgm:pt modelId="{D976BC07-9FE4-4AB1-A1C3-6A5A3A18D606}" type="parTrans" cxnId="{D8F73107-C292-443B-B7E9-62DA081F385C}">
      <dgm:prSet/>
      <dgm:spPr/>
      <dgm:t>
        <a:bodyPr/>
        <a:lstStyle/>
        <a:p>
          <a:endParaRPr lang="zh-CN" altLang="en-US"/>
        </a:p>
      </dgm:t>
    </dgm:pt>
    <dgm:pt modelId="{8E933EC8-9D66-4B7D-B990-00DC71A2DD4F}" type="sibTrans" cxnId="{D8F73107-C292-443B-B7E9-62DA081F385C}">
      <dgm:prSet/>
      <dgm:spPr/>
      <dgm:t>
        <a:bodyPr/>
        <a:lstStyle/>
        <a:p>
          <a:endParaRPr lang="zh-CN" altLang="en-US"/>
        </a:p>
      </dgm:t>
    </dgm:pt>
    <dgm:pt modelId="{BFAB42E6-6562-4494-9429-D037AF011A1E}">
      <dgm:prSet phldrT="[文本]" custT="1"/>
      <dgm:spPr/>
      <dgm:t>
        <a:bodyPr/>
        <a:lstStyle/>
        <a:p>
          <a:r>
            <a:rPr lang="en-US" altLang="zh-CN" sz="2000" dirty="0" smtClean="0"/>
            <a:t>5. BS-Handover Speed Estimation</a:t>
          </a:r>
          <a:endParaRPr lang="zh-CN" altLang="en-US" sz="2000" dirty="0"/>
        </a:p>
      </dgm:t>
    </dgm:pt>
    <dgm:pt modelId="{EB92D6E2-71EC-4D6D-9000-D4ADC41A463B}" type="parTrans" cxnId="{1A613ACC-1A26-400A-9050-667AC6C9F636}">
      <dgm:prSet/>
      <dgm:spPr/>
      <dgm:t>
        <a:bodyPr/>
        <a:lstStyle/>
        <a:p>
          <a:endParaRPr lang="zh-CN" altLang="en-US"/>
        </a:p>
      </dgm:t>
    </dgm:pt>
    <dgm:pt modelId="{260F08A2-9D59-4839-861B-00D24FE2DEBA}" type="sibTrans" cxnId="{1A613ACC-1A26-400A-9050-667AC6C9F636}">
      <dgm:prSet/>
      <dgm:spPr/>
      <dgm:t>
        <a:bodyPr/>
        <a:lstStyle/>
        <a:p>
          <a:endParaRPr lang="zh-CN" altLang="en-US"/>
        </a:p>
      </dgm:t>
    </dgm:pt>
    <dgm:pt modelId="{F087DA7C-1C56-4D44-BA5F-584CDF26DE69}" type="pres">
      <dgm:prSet presAssocID="{57E83222-228D-41A3-BB36-54AD60313036}" presName="cycle" presStyleCnt="0">
        <dgm:presLayoutVars>
          <dgm:dir/>
          <dgm:resizeHandles val="exact"/>
        </dgm:presLayoutVars>
      </dgm:prSet>
      <dgm:spPr/>
      <dgm:t>
        <a:bodyPr/>
        <a:lstStyle/>
        <a:p>
          <a:endParaRPr lang="zh-CN" altLang="en-US"/>
        </a:p>
      </dgm:t>
    </dgm:pt>
    <dgm:pt modelId="{6FE5996B-3CD3-4F29-B744-29F390248F13}" type="pres">
      <dgm:prSet presAssocID="{BA5E940D-4965-4B18-84C4-36C3768975AD}" presName="node" presStyleLbl="node1" presStyleIdx="0" presStyleCnt="5" custScaleX="124531">
        <dgm:presLayoutVars>
          <dgm:bulletEnabled val="1"/>
        </dgm:presLayoutVars>
      </dgm:prSet>
      <dgm:spPr/>
      <dgm:t>
        <a:bodyPr/>
        <a:lstStyle/>
        <a:p>
          <a:endParaRPr lang="zh-CN" altLang="en-US"/>
        </a:p>
      </dgm:t>
    </dgm:pt>
    <dgm:pt modelId="{24B34CC9-5622-4B0B-86AF-CE94C9E7231A}" type="pres">
      <dgm:prSet presAssocID="{BA5E940D-4965-4B18-84C4-36C3768975AD}" presName="spNode" presStyleCnt="0"/>
      <dgm:spPr/>
    </dgm:pt>
    <dgm:pt modelId="{1E083B77-F047-4C05-B9F4-A2DCB9B48BF3}" type="pres">
      <dgm:prSet presAssocID="{31D56120-D28A-4806-887A-DC36354B0519}" presName="sibTrans" presStyleLbl="sibTrans1D1" presStyleIdx="0" presStyleCnt="5"/>
      <dgm:spPr/>
      <dgm:t>
        <a:bodyPr/>
        <a:lstStyle/>
        <a:p>
          <a:endParaRPr lang="zh-CN" altLang="en-US"/>
        </a:p>
      </dgm:t>
    </dgm:pt>
    <dgm:pt modelId="{4442348E-97A1-41B8-80E8-9C92016B27F3}" type="pres">
      <dgm:prSet presAssocID="{18660FEA-BB1B-427E-8D8B-22034AF4522F}" presName="node" presStyleLbl="node1" presStyleIdx="1" presStyleCnt="5" custScaleX="112155">
        <dgm:presLayoutVars>
          <dgm:bulletEnabled val="1"/>
        </dgm:presLayoutVars>
      </dgm:prSet>
      <dgm:spPr/>
      <dgm:t>
        <a:bodyPr/>
        <a:lstStyle/>
        <a:p>
          <a:endParaRPr lang="zh-CN" altLang="en-US"/>
        </a:p>
      </dgm:t>
    </dgm:pt>
    <dgm:pt modelId="{AE5F2A7D-23D1-4C24-A3F4-AA69F588B547}" type="pres">
      <dgm:prSet presAssocID="{18660FEA-BB1B-427E-8D8B-22034AF4522F}" presName="spNode" presStyleCnt="0"/>
      <dgm:spPr/>
    </dgm:pt>
    <dgm:pt modelId="{1EC38C6F-E35D-4F0D-8857-F24C2FCB31E5}" type="pres">
      <dgm:prSet presAssocID="{D25E6BA8-FCA8-43E4-8A41-C67DCDE93A2C}" presName="sibTrans" presStyleLbl="sibTrans1D1" presStyleIdx="1" presStyleCnt="5"/>
      <dgm:spPr/>
      <dgm:t>
        <a:bodyPr/>
        <a:lstStyle/>
        <a:p>
          <a:endParaRPr lang="zh-CN" altLang="en-US"/>
        </a:p>
      </dgm:t>
    </dgm:pt>
    <dgm:pt modelId="{93A20CE3-B00A-47DC-A3B6-B8E7C2489B6F}" type="pres">
      <dgm:prSet presAssocID="{711BF4CB-838D-4976-A6F1-F2C84598E076}" presName="node" presStyleLbl="node1" presStyleIdx="2" presStyleCnt="5" custScaleX="117345">
        <dgm:presLayoutVars>
          <dgm:bulletEnabled val="1"/>
        </dgm:presLayoutVars>
      </dgm:prSet>
      <dgm:spPr/>
      <dgm:t>
        <a:bodyPr/>
        <a:lstStyle/>
        <a:p>
          <a:endParaRPr lang="zh-CN" altLang="en-US"/>
        </a:p>
      </dgm:t>
    </dgm:pt>
    <dgm:pt modelId="{E9760DEF-E094-4E0B-BEEE-C571080FD420}" type="pres">
      <dgm:prSet presAssocID="{711BF4CB-838D-4976-A6F1-F2C84598E076}" presName="spNode" presStyleCnt="0"/>
      <dgm:spPr/>
    </dgm:pt>
    <dgm:pt modelId="{D0455C0D-BECC-4C0E-9FFD-73F18592BC28}" type="pres">
      <dgm:prSet presAssocID="{0156C8BE-D4C8-4D95-ABC8-944C54E79A1B}" presName="sibTrans" presStyleLbl="sibTrans1D1" presStyleIdx="2" presStyleCnt="5"/>
      <dgm:spPr/>
      <dgm:t>
        <a:bodyPr/>
        <a:lstStyle/>
        <a:p>
          <a:endParaRPr lang="zh-CN" altLang="en-US"/>
        </a:p>
      </dgm:t>
    </dgm:pt>
    <dgm:pt modelId="{9B9BCAD8-1C61-422C-9E7D-33FFD2E74002}" type="pres">
      <dgm:prSet presAssocID="{C8090E12-759F-44F2-B2BD-EA3A9F9F7BFD}" presName="node" presStyleLbl="node1" presStyleIdx="3" presStyleCnt="5" custScaleX="116143">
        <dgm:presLayoutVars>
          <dgm:bulletEnabled val="1"/>
        </dgm:presLayoutVars>
      </dgm:prSet>
      <dgm:spPr/>
      <dgm:t>
        <a:bodyPr/>
        <a:lstStyle/>
        <a:p>
          <a:endParaRPr lang="zh-CN" altLang="en-US"/>
        </a:p>
      </dgm:t>
    </dgm:pt>
    <dgm:pt modelId="{0EC83EB2-31EF-491A-BCB5-54A4818E4596}" type="pres">
      <dgm:prSet presAssocID="{C8090E12-759F-44F2-B2BD-EA3A9F9F7BFD}" presName="spNode" presStyleCnt="0"/>
      <dgm:spPr/>
    </dgm:pt>
    <dgm:pt modelId="{ECF3C9B3-7841-4E7A-AACF-80667F1E6726}" type="pres">
      <dgm:prSet presAssocID="{8E933EC8-9D66-4B7D-B990-00DC71A2DD4F}" presName="sibTrans" presStyleLbl="sibTrans1D1" presStyleIdx="3" presStyleCnt="5"/>
      <dgm:spPr/>
      <dgm:t>
        <a:bodyPr/>
        <a:lstStyle/>
        <a:p>
          <a:endParaRPr lang="zh-CN" altLang="en-US"/>
        </a:p>
      </dgm:t>
    </dgm:pt>
    <dgm:pt modelId="{7ED3F527-1D33-49F3-BEC5-8D54276F881A}" type="pres">
      <dgm:prSet presAssocID="{BFAB42E6-6562-4494-9429-D037AF011A1E}" presName="node" presStyleLbl="node1" presStyleIdx="4" presStyleCnt="5" custScaleX="114577">
        <dgm:presLayoutVars>
          <dgm:bulletEnabled val="1"/>
        </dgm:presLayoutVars>
      </dgm:prSet>
      <dgm:spPr/>
      <dgm:t>
        <a:bodyPr/>
        <a:lstStyle/>
        <a:p>
          <a:endParaRPr lang="zh-CN" altLang="en-US"/>
        </a:p>
      </dgm:t>
    </dgm:pt>
    <dgm:pt modelId="{07CA11DD-49F9-4AD7-94C5-13A204FA7D9E}" type="pres">
      <dgm:prSet presAssocID="{BFAB42E6-6562-4494-9429-D037AF011A1E}" presName="spNode" presStyleCnt="0"/>
      <dgm:spPr/>
    </dgm:pt>
    <dgm:pt modelId="{983D217B-6DD6-4FDC-8394-4917C722C02B}" type="pres">
      <dgm:prSet presAssocID="{260F08A2-9D59-4839-861B-00D24FE2DEBA}" presName="sibTrans" presStyleLbl="sibTrans1D1" presStyleIdx="4" presStyleCnt="5"/>
      <dgm:spPr/>
      <dgm:t>
        <a:bodyPr/>
        <a:lstStyle/>
        <a:p>
          <a:endParaRPr lang="zh-CN" altLang="en-US"/>
        </a:p>
      </dgm:t>
    </dgm:pt>
  </dgm:ptLst>
  <dgm:cxnLst>
    <dgm:cxn modelId="{3864CBEF-372A-4DBE-A44F-B6A36AEE86E4}" type="presOf" srcId="{D25E6BA8-FCA8-43E4-8A41-C67DCDE93A2C}" destId="{1EC38C6F-E35D-4F0D-8857-F24C2FCB31E5}" srcOrd="0" destOrd="0" presId="urn:microsoft.com/office/officeart/2005/8/layout/cycle6"/>
    <dgm:cxn modelId="{27D1A3E9-C0F4-4176-B31D-C99AE53D462E}" type="presOf" srcId="{0156C8BE-D4C8-4D95-ABC8-944C54E79A1B}" destId="{D0455C0D-BECC-4C0E-9FFD-73F18592BC28}" srcOrd="0" destOrd="0" presId="urn:microsoft.com/office/officeart/2005/8/layout/cycle6"/>
    <dgm:cxn modelId="{A508F4C0-313A-40A2-9CBB-B6A68878AD92}" srcId="{57E83222-228D-41A3-BB36-54AD60313036}" destId="{18660FEA-BB1B-427E-8D8B-22034AF4522F}" srcOrd="1" destOrd="0" parTransId="{E1A16CBE-3BDC-47DB-A68F-E1EB8E0D2252}" sibTransId="{D25E6BA8-FCA8-43E4-8A41-C67DCDE93A2C}"/>
    <dgm:cxn modelId="{1A613ACC-1A26-400A-9050-667AC6C9F636}" srcId="{57E83222-228D-41A3-BB36-54AD60313036}" destId="{BFAB42E6-6562-4494-9429-D037AF011A1E}" srcOrd="4" destOrd="0" parTransId="{EB92D6E2-71EC-4D6D-9000-D4ADC41A463B}" sibTransId="{260F08A2-9D59-4839-861B-00D24FE2DEBA}"/>
    <dgm:cxn modelId="{2BD46915-3B1C-49A5-BA31-AB696DCBCF27}" type="presOf" srcId="{BA5E940D-4965-4B18-84C4-36C3768975AD}" destId="{6FE5996B-3CD3-4F29-B744-29F390248F13}" srcOrd="0" destOrd="0" presId="urn:microsoft.com/office/officeart/2005/8/layout/cycle6"/>
    <dgm:cxn modelId="{58AE35B0-C1BD-4DFC-9DEC-E15704B6050E}" type="presOf" srcId="{BFAB42E6-6562-4494-9429-D037AF011A1E}" destId="{7ED3F527-1D33-49F3-BEC5-8D54276F881A}" srcOrd="0" destOrd="0" presId="urn:microsoft.com/office/officeart/2005/8/layout/cycle6"/>
    <dgm:cxn modelId="{F24E86C1-5CDE-4268-AF9A-49913F7364C2}" type="presOf" srcId="{18660FEA-BB1B-427E-8D8B-22034AF4522F}" destId="{4442348E-97A1-41B8-80E8-9C92016B27F3}" srcOrd="0" destOrd="0" presId="urn:microsoft.com/office/officeart/2005/8/layout/cycle6"/>
    <dgm:cxn modelId="{2B529A03-C5CB-41C8-A0AB-4BAB27502F53}" type="presOf" srcId="{8E933EC8-9D66-4B7D-B990-00DC71A2DD4F}" destId="{ECF3C9B3-7841-4E7A-AACF-80667F1E6726}" srcOrd="0" destOrd="0" presId="urn:microsoft.com/office/officeart/2005/8/layout/cycle6"/>
    <dgm:cxn modelId="{F7E1FC38-DC2C-4FF9-80F6-68BDA7E4816B}" type="presOf" srcId="{31D56120-D28A-4806-887A-DC36354B0519}" destId="{1E083B77-F047-4C05-B9F4-A2DCB9B48BF3}" srcOrd="0" destOrd="0" presId="urn:microsoft.com/office/officeart/2005/8/layout/cycle6"/>
    <dgm:cxn modelId="{B7D7DC25-9B38-49DC-92BD-C5D71DED2B1A}" type="presOf" srcId="{57E83222-228D-41A3-BB36-54AD60313036}" destId="{F087DA7C-1C56-4D44-BA5F-584CDF26DE69}" srcOrd="0" destOrd="0" presId="urn:microsoft.com/office/officeart/2005/8/layout/cycle6"/>
    <dgm:cxn modelId="{CACAA65E-AF4B-465D-AC09-EA2C0CD0E33E}" type="presOf" srcId="{C8090E12-759F-44F2-B2BD-EA3A9F9F7BFD}" destId="{9B9BCAD8-1C61-422C-9E7D-33FFD2E74002}" srcOrd="0" destOrd="0" presId="urn:microsoft.com/office/officeart/2005/8/layout/cycle6"/>
    <dgm:cxn modelId="{D8F73107-C292-443B-B7E9-62DA081F385C}" srcId="{57E83222-228D-41A3-BB36-54AD60313036}" destId="{C8090E12-759F-44F2-B2BD-EA3A9F9F7BFD}" srcOrd="3" destOrd="0" parTransId="{D976BC07-9FE4-4AB1-A1C3-6A5A3A18D606}" sibTransId="{8E933EC8-9D66-4B7D-B990-00DC71A2DD4F}"/>
    <dgm:cxn modelId="{7B655838-8D07-49F3-9B73-48BD27EDFAC7}" type="presOf" srcId="{711BF4CB-838D-4976-A6F1-F2C84598E076}" destId="{93A20CE3-B00A-47DC-A3B6-B8E7C2489B6F}" srcOrd="0" destOrd="0" presId="urn:microsoft.com/office/officeart/2005/8/layout/cycle6"/>
    <dgm:cxn modelId="{98040628-3EAD-46B5-BDEA-A530C029B8F2}" srcId="{57E83222-228D-41A3-BB36-54AD60313036}" destId="{BA5E940D-4965-4B18-84C4-36C3768975AD}" srcOrd="0" destOrd="0" parTransId="{FBE266F0-9B7F-4F92-80A9-F8C8A05ACD08}" sibTransId="{31D56120-D28A-4806-887A-DC36354B0519}"/>
    <dgm:cxn modelId="{4CA2BECC-6AB2-45F4-AA6F-C512607EC114}" type="presOf" srcId="{260F08A2-9D59-4839-861B-00D24FE2DEBA}" destId="{983D217B-6DD6-4FDC-8394-4917C722C02B}" srcOrd="0" destOrd="0" presId="urn:microsoft.com/office/officeart/2005/8/layout/cycle6"/>
    <dgm:cxn modelId="{E7E0791F-D637-419A-9BD1-782E05F1D3BE}" srcId="{57E83222-228D-41A3-BB36-54AD60313036}" destId="{711BF4CB-838D-4976-A6F1-F2C84598E076}" srcOrd="2" destOrd="0" parTransId="{FE094BF8-48E0-4433-B647-830E6F5CA299}" sibTransId="{0156C8BE-D4C8-4D95-ABC8-944C54E79A1B}"/>
    <dgm:cxn modelId="{ABA2989D-0CDF-445F-81F8-B3DC5E73212C}" type="presParOf" srcId="{F087DA7C-1C56-4D44-BA5F-584CDF26DE69}" destId="{6FE5996B-3CD3-4F29-B744-29F390248F13}" srcOrd="0" destOrd="0" presId="urn:microsoft.com/office/officeart/2005/8/layout/cycle6"/>
    <dgm:cxn modelId="{47F43C95-7CC4-4F93-A1D5-E0DE2BD0FD17}" type="presParOf" srcId="{F087DA7C-1C56-4D44-BA5F-584CDF26DE69}" destId="{24B34CC9-5622-4B0B-86AF-CE94C9E7231A}" srcOrd="1" destOrd="0" presId="urn:microsoft.com/office/officeart/2005/8/layout/cycle6"/>
    <dgm:cxn modelId="{4810D46C-D40C-48BF-9E5E-A5018329864B}" type="presParOf" srcId="{F087DA7C-1C56-4D44-BA5F-584CDF26DE69}" destId="{1E083B77-F047-4C05-B9F4-A2DCB9B48BF3}" srcOrd="2" destOrd="0" presId="urn:microsoft.com/office/officeart/2005/8/layout/cycle6"/>
    <dgm:cxn modelId="{FFE70D8D-BE1E-4CB7-95CE-6C668BA15D0E}" type="presParOf" srcId="{F087DA7C-1C56-4D44-BA5F-584CDF26DE69}" destId="{4442348E-97A1-41B8-80E8-9C92016B27F3}" srcOrd="3" destOrd="0" presId="urn:microsoft.com/office/officeart/2005/8/layout/cycle6"/>
    <dgm:cxn modelId="{7DCD0ABF-E2BE-4806-AD15-BD7E6ECF61E2}" type="presParOf" srcId="{F087DA7C-1C56-4D44-BA5F-584CDF26DE69}" destId="{AE5F2A7D-23D1-4C24-A3F4-AA69F588B547}" srcOrd="4" destOrd="0" presId="urn:microsoft.com/office/officeart/2005/8/layout/cycle6"/>
    <dgm:cxn modelId="{FE9F071C-F607-4921-8588-26495439D8BB}" type="presParOf" srcId="{F087DA7C-1C56-4D44-BA5F-584CDF26DE69}" destId="{1EC38C6F-E35D-4F0D-8857-F24C2FCB31E5}" srcOrd="5" destOrd="0" presId="urn:microsoft.com/office/officeart/2005/8/layout/cycle6"/>
    <dgm:cxn modelId="{E6718840-80B8-4BE3-9BB8-7739F91BA4AC}" type="presParOf" srcId="{F087DA7C-1C56-4D44-BA5F-584CDF26DE69}" destId="{93A20CE3-B00A-47DC-A3B6-B8E7C2489B6F}" srcOrd="6" destOrd="0" presId="urn:microsoft.com/office/officeart/2005/8/layout/cycle6"/>
    <dgm:cxn modelId="{8610D18A-A88B-447B-953C-EF5BF88CE64F}" type="presParOf" srcId="{F087DA7C-1C56-4D44-BA5F-584CDF26DE69}" destId="{E9760DEF-E094-4E0B-BEEE-C571080FD420}" srcOrd="7" destOrd="0" presId="urn:microsoft.com/office/officeart/2005/8/layout/cycle6"/>
    <dgm:cxn modelId="{D12E9421-7360-40C0-A7E6-896230D8884F}" type="presParOf" srcId="{F087DA7C-1C56-4D44-BA5F-584CDF26DE69}" destId="{D0455C0D-BECC-4C0E-9FFD-73F18592BC28}" srcOrd="8" destOrd="0" presId="urn:microsoft.com/office/officeart/2005/8/layout/cycle6"/>
    <dgm:cxn modelId="{CE423755-6EDF-4B68-A7A5-DD81964FFD69}" type="presParOf" srcId="{F087DA7C-1C56-4D44-BA5F-584CDF26DE69}" destId="{9B9BCAD8-1C61-422C-9E7D-33FFD2E74002}" srcOrd="9" destOrd="0" presId="urn:microsoft.com/office/officeart/2005/8/layout/cycle6"/>
    <dgm:cxn modelId="{8D1F7628-6499-4402-AB52-A0C6977565EC}" type="presParOf" srcId="{F087DA7C-1C56-4D44-BA5F-584CDF26DE69}" destId="{0EC83EB2-31EF-491A-BCB5-54A4818E4596}" srcOrd="10" destOrd="0" presId="urn:microsoft.com/office/officeart/2005/8/layout/cycle6"/>
    <dgm:cxn modelId="{0975DF1F-0858-48A7-BE7E-C68792959294}" type="presParOf" srcId="{F087DA7C-1C56-4D44-BA5F-584CDF26DE69}" destId="{ECF3C9B3-7841-4E7A-AACF-80667F1E6726}" srcOrd="11" destOrd="0" presId="urn:microsoft.com/office/officeart/2005/8/layout/cycle6"/>
    <dgm:cxn modelId="{5D139CCB-5C88-48C0-B78E-B6FAE9526757}" type="presParOf" srcId="{F087DA7C-1C56-4D44-BA5F-584CDF26DE69}" destId="{7ED3F527-1D33-49F3-BEC5-8D54276F881A}" srcOrd="12" destOrd="0" presId="urn:microsoft.com/office/officeart/2005/8/layout/cycle6"/>
    <dgm:cxn modelId="{79D7274D-AFEF-405A-85A4-DE22A6D68EE4}" type="presParOf" srcId="{F087DA7C-1C56-4D44-BA5F-584CDF26DE69}" destId="{07CA11DD-49F9-4AD7-94C5-13A204FA7D9E}" srcOrd="13" destOrd="0" presId="urn:microsoft.com/office/officeart/2005/8/layout/cycle6"/>
    <dgm:cxn modelId="{053426C5-D992-436B-95F1-6EA073B22647}" type="presParOf" srcId="{F087DA7C-1C56-4D44-BA5F-584CDF26DE69}" destId="{983D217B-6DD6-4FDC-8394-4917C722C02B}" srcOrd="14"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05F0A56-761D-4539-AF46-41C28ECBC7C8}"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zh-CN" altLang="en-US"/>
        </a:p>
      </dgm:t>
    </dgm:pt>
    <dgm:pt modelId="{63D2AE9C-6767-47DF-B01C-F7DDB89C5629}">
      <dgm:prSet phldrT="[文本]"/>
      <dgm:spPr/>
      <dgm:t>
        <a:bodyPr/>
        <a:lstStyle/>
        <a:p>
          <a:r>
            <a:rPr lang="en-US" altLang="zh-CN" dirty="0" smtClean="0"/>
            <a:t>2014.01-07</a:t>
          </a:r>
        </a:p>
        <a:p>
          <a:r>
            <a:rPr lang="en-US" altLang="zh-CN" dirty="0" smtClean="0"/>
            <a:t>Design &amp; Implementation</a:t>
          </a:r>
          <a:endParaRPr lang="zh-CN" altLang="en-US" dirty="0"/>
        </a:p>
      </dgm:t>
    </dgm:pt>
    <dgm:pt modelId="{AE439071-FDC0-4DD7-AB03-73B5AD6284FE}" type="parTrans" cxnId="{6CBFEA80-C795-4D13-806D-B5396295F255}">
      <dgm:prSet/>
      <dgm:spPr/>
      <dgm:t>
        <a:bodyPr/>
        <a:lstStyle/>
        <a:p>
          <a:endParaRPr lang="zh-CN" altLang="en-US"/>
        </a:p>
      </dgm:t>
    </dgm:pt>
    <dgm:pt modelId="{33718B58-5CB3-482F-A3FC-3D6BBF69B8FB}" type="sibTrans" cxnId="{6CBFEA80-C795-4D13-806D-B5396295F255}">
      <dgm:prSet/>
      <dgm:spPr/>
      <dgm:t>
        <a:bodyPr/>
        <a:lstStyle/>
        <a:p>
          <a:endParaRPr lang="zh-CN" altLang="en-US"/>
        </a:p>
      </dgm:t>
    </dgm:pt>
    <dgm:pt modelId="{87D79444-7453-40C5-BFDF-B865F5ABAEFC}">
      <dgm:prSet phldrT="[文本]"/>
      <dgm:spPr/>
      <dgm:t>
        <a:bodyPr/>
        <a:lstStyle/>
        <a:p>
          <a:r>
            <a:rPr lang="en-US" altLang="zh-CN" dirty="0" smtClean="0"/>
            <a:t>2014.08</a:t>
          </a:r>
        </a:p>
        <a:p>
          <a:r>
            <a:rPr lang="en-US" altLang="zh-CN" dirty="0" smtClean="0"/>
            <a:t>Online released</a:t>
          </a:r>
          <a:endParaRPr lang="zh-CN" altLang="en-US" dirty="0"/>
        </a:p>
      </dgm:t>
    </dgm:pt>
    <dgm:pt modelId="{8583C319-B5C9-4EF7-B8FA-5D162E3874AF}" type="parTrans" cxnId="{C2104910-F014-4ED1-8B4E-6FEFB0F2A0A4}">
      <dgm:prSet/>
      <dgm:spPr/>
      <dgm:t>
        <a:bodyPr/>
        <a:lstStyle/>
        <a:p>
          <a:endParaRPr lang="zh-CN" altLang="en-US"/>
        </a:p>
      </dgm:t>
    </dgm:pt>
    <dgm:pt modelId="{83A7C392-57D6-4EB1-91F7-6B0494CE345C}" type="sibTrans" cxnId="{C2104910-F014-4ED1-8B4E-6FEFB0F2A0A4}">
      <dgm:prSet/>
      <dgm:spPr/>
      <dgm:t>
        <a:bodyPr/>
        <a:lstStyle/>
        <a:p>
          <a:endParaRPr lang="zh-CN" altLang="en-US"/>
        </a:p>
      </dgm:t>
    </dgm:pt>
    <dgm:pt modelId="{B37E247B-301C-4086-A05B-B59272802055}">
      <dgm:prSet phldrT="[文本]"/>
      <dgm:spPr/>
      <dgm:t>
        <a:bodyPr/>
        <a:lstStyle/>
        <a:p>
          <a:r>
            <a:rPr lang="en-US" altLang="zh-CN" dirty="0" smtClean="0"/>
            <a:t>2015</a:t>
          </a:r>
        </a:p>
        <a:p>
          <a:r>
            <a:rPr lang="en-US" altLang="zh-CN" dirty="0" smtClean="0"/>
            <a:t>~17.5 million suspicious SMS messages reported per day</a:t>
          </a:r>
          <a:endParaRPr lang="zh-CN" altLang="en-US" dirty="0"/>
        </a:p>
      </dgm:t>
    </dgm:pt>
    <dgm:pt modelId="{DA67F50B-3B6E-4C1C-9FA1-4C086A0B9086}" type="parTrans" cxnId="{7636CA97-49C4-4297-9887-744F265C0765}">
      <dgm:prSet/>
      <dgm:spPr/>
      <dgm:t>
        <a:bodyPr/>
        <a:lstStyle/>
        <a:p>
          <a:endParaRPr lang="zh-CN" altLang="en-US"/>
        </a:p>
      </dgm:t>
    </dgm:pt>
    <dgm:pt modelId="{3D300C9A-8705-4444-BF45-A0FE8FC506D6}" type="sibTrans" cxnId="{7636CA97-49C4-4297-9887-744F265C0765}">
      <dgm:prSet/>
      <dgm:spPr/>
      <dgm:t>
        <a:bodyPr/>
        <a:lstStyle/>
        <a:p>
          <a:endParaRPr lang="zh-CN" altLang="en-US"/>
        </a:p>
      </dgm:t>
    </dgm:pt>
    <dgm:pt modelId="{2EFBF046-BE49-4BA1-9114-7D7E70291371}">
      <dgm:prSet/>
      <dgm:spPr/>
      <dgm:t>
        <a:bodyPr/>
        <a:lstStyle/>
        <a:p>
          <a:endParaRPr lang="zh-CN" altLang="en-US"/>
        </a:p>
      </dgm:t>
    </dgm:pt>
    <dgm:pt modelId="{83CC4AA7-92BA-4250-A061-35A409B63A0B}" type="parTrans" cxnId="{ACA0D95A-97B7-4EA3-83C6-96DE728CAF33}">
      <dgm:prSet/>
      <dgm:spPr/>
      <dgm:t>
        <a:bodyPr/>
        <a:lstStyle/>
        <a:p>
          <a:endParaRPr lang="zh-CN" altLang="en-US"/>
        </a:p>
      </dgm:t>
    </dgm:pt>
    <dgm:pt modelId="{620C06DA-4748-44C6-9CCD-D1777C3E1583}" type="sibTrans" cxnId="{ACA0D95A-97B7-4EA3-83C6-96DE728CAF33}">
      <dgm:prSet/>
      <dgm:spPr/>
      <dgm:t>
        <a:bodyPr/>
        <a:lstStyle/>
        <a:p>
          <a:endParaRPr lang="zh-CN" altLang="en-US"/>
        </a:p>
      </dgm:t>
    </dgm:pt>
    <dgm:pt modelId="{5AE02CAF-D3E6-4678-8F62-26FF3B36E28A}" type="pres">
      <dgm:prSet presAssocID="{105F0A56-761D-4539-AF46-41C28ECBC7C8}" presName="rootnode" presStyleCnt="0">
        <dgm:presLayoutVars>
          <dgm:chMax/>
          <dgm:chPref/>
          <dgm:dir/>
          <dgm:animLvl val="lvl"/>
        </dgm:presLayoutVars>
      </dgm:prSet>
      <dgm:spPr/>
      <dgm:t>
        <a:bodyPr/>
        <a:lstStyle/>
        <a:p>
          <a:endParaRPr lang="zh-CN" altLang="en-US"/>
        </a:p>
      </dgm:t>
    </dgm:pt>
    <dgm:pt modelId="{39D62BC0-AC1B-49F3-B09C-B99AC0C11FAA}" type="pres">
      <dgm:prSet presAssocID="{63D2AE9C-6767-47DF-B01C-F7DDB89C5629}" presName="composite" presStyleCnt="0"/>
      <dgm:spPr/>
    </dgm:pt>
    <dgm:pt modelId="{BEA263BB-19D4-4811-96A7-0507F5562E96}" type="pres">
      <dgm:prSet presAssocID="{63D2AE9C-6767-47DF-B01C-F7DDB89C5629}" presName="LShape" presStyleLbl="alignNode1" presStyleIdx="0" presStyleCnt="7"/>
      <dgm:spPr/>
    </dgm:pt>
    <dgm:pt modelId="{FD1ADB9D-3B2B-409D-BA08-37883F66E042}" type="pres">
      <dgm:prSet presAssocID="{63D2AE9C-6767-47DF-B01C-F7DDB89C5629}" presName="ParentText" presStyleLbl="revTx" presStyleIdx="0" presStyleCnt="4">
        <dgm:presLayoutVars>
          <dgm:chMax val="0"/>
          <dgm:chPref val="0"/>
          <dgm:bulletEnabled val="1"/>
        </dgm:presLayoutVars>
      </dgm:prSet>
      <dgm:spPr/>
      <dgm:t>
        <a:bodyPr/>
        <a:lstStyle/>
        <a:p>
          <a:endParaRPr lang="zh-CN" altLang="en-US"/>
        </a:p>
      </dgm:t>
    </dgm:pt>
    <dgm:pt modelId="{03215926-0C5F-43D8-BD27-262104A7A91C}" type="pres">
      <dgm:prSet presAssocID="{63D2AE9C-6767-47DF-B01C-F7DDB89C5629}" presName="Triangle" presStyleLbl="alignNode1" presStyleIdx="1" presStyleCnt="7"/>
      <dgm:spPr/>
    </dgm:pt>
    <dgm:pt modelId="{39E00659-E242-44AF-AAC2-C9D7C60783AC}" type="pres">
      <dgm:prSet presAssocID="{33718B58-5CB3-482F-A3FC-3D6BBF69B8FB}" presName="sibTrans" presStyleCnt="0"/>
      <dgm:spPr/>
    </dgm:pt>
    <dgm:pt modelId="{E96C6C41-490E-4E9A-8ACA-4CB1D6C8E94B}" type="pres">
      <dgm:prSet presAssocID="{33718B58-5CB3-482F-A3FC-3D6BBF69B8FB}" presName="space" presStyleCnt="0"/>
      <dgm:spPr/>
    </dgm:pt>
    <dgm:pt modelId="{62685421-D028-4747-962E-0E0461F755AD}" type="pres">
      <dgm:prSet presAssocID="{87D79444-7453-40C5-BFDF-B865F5ABAEFC}" presName="composite" presStyleCnt="0"/>
      <dgm:spPr/>
    </dgm:pt>
    <dgm:pt modelId="{1180F05A-7BA7-40FB-B6E1-279B500F1B5F}" type="pres">
      <dgm:prSet presAssocID="{87D79444-7453-40C5-BFDF-B865F5ABAEFC}" presName="LShape" presStyleLbl="alignNode1" presStyleIdx="2" presStyleCnt="7"/>
      <dgm:spPr/>
    </dgm:pt>
    <dgm:pt modelId="{8BE48D03-AF0F-4B17-B64E-2A7B792FDB81}" type="pres">
      <dgm:prSet presAssocID="{87D79444-7453-40C5-BFDF-B865F5ABAEFC}" presName="ParentText" presStyleLbl="revTx" presStyleIdx="1" presStyleCnt="4">
        <dgm:presLayoutVars>
          <dgm:chMax val="0"/>
          <dgm:chPref val="0"/>
          <dgm:bulletEnabled val="1"/>
        </dgm:presLayoutVars>
      </dgm:prSet>
      <dgm:spPr/>
      <dgm:t>
        <a:bodyPr/>
        <a:lstStyle/>
        <a:p>
          <a:endParaRPr lang="zh-CN" altLang="en-US"/>
        </a:p>
      </dgm:t>
    </dgm:pt>
    <dgm:pt modelId="{1DD5F397-EA69-4EA0-9963-C05A938EADC1}" type="pres">
      <dgm:prSet presAssocID="{87D79444-7453-40C5-BFDF-B865F5ABAEFC}" presName="Triangle" presStyleLbl="alignNode1" presStyleIdx="3" presStyleCnt="7"/>
      <dgm:spPr/>
    </dgm:pt>
    <dgm:pt modelId="{DD4D8552-88E3-4B91-AD82-35265A2D118A}" type="pres">
      <dgm:prSet presAssocID="{83A7C392-57D6-4EB1-91F7-6B0494CE345C}" presName="sibTrans" presStyleCnt="0"/>
      <dgm:spPr/>
    </dgm:pt>
    <dgm:pt modelId="{B9FB82D6-356A-4773-96D8-BFDA75137CE7}" type="pres">
      <dgm:prSet presAssocID="{83A7C392-57D6-4EB1-91F7-6B0494CE345C}" presName="space" presStyleCnt="0"/>
      <dgm:spPr/>
    </dgm:pt>
    <dgm:pt modelId="{FCCCEC05-2A08-4390-B000-D3D8AEA54A3F}" type="pres">
      <dgm:prSet presAssocID="{B37E247B-301C-4086-A05B-B59272802055}" presName="composite" presStyleCnt="0"/>
      <dgm:spPr/>
    </dgm:pt>
    <dgm:pt modelId="{5027C6BD-EDD5-4761-B469-E7C3B2C929D8}" type="pres">
      <dgm:prSet presAssocID="{B37E247B-301C-4086-A05B-B59272802055}" presName="LShape" presStyleLbl="alignNode1" presStyleIdx="4" presStyleCnt="7"/>
      <dgm:spPr/>
    </dgm:pt>
    <dgm:pt modelId="{47940B69-A6CA-4314-B978-4E99426A8A56}" type="pres">
      <dgm:prSet presAssocID="{B37E247B-301C-4086-A05B-B59272802055}" presName="ParentText" presStyleLbl="revTx" presStyleIdx="2" presStyleCnt="4">
        <dgm:presLayoutVars>
          <dgm:chMax val="0"/>
          <dgm:chPref val="0"/>
          <dgm:bulletEnabled val="1"/>
        </dgm:presLayoutVars>
      </dgm:prSet>
      <dgm:spPr/>
      <dgm:t>
        <a:bodyPr/>
        <a:lstStyle/>
        <a:p>
          <a:endParaRPr lang="zh-CN" altLang="en-US"/>
        </a:p>
      </dgm:t>
    </dgm:pt>
    <dgm:pt modelId="{09D75FC2-C5B7-4FA0-9C9D-6BF4D31AFBF5}" type="pres">
      <dgm:prSet presAssocID="{B37E247B-301C-4086-A05B-B59272802055}" presName="Triangle" presStyleLbl="alignNode1" presStyleIdx="5" presStyleCnt="7"/>
      <dgm:spPr/>
    </dgm:pt>
    <dgm:pt modelId="{74C2016D-3D3F-44F1-B6DB-066FF9181962}" type="pres">
      <dgm:prSet presAssocID="{3D300C9A-8705-4444-BF45-A0FE8FC506D6}" presName="sibTrans" presStyleCnt="0"/>
      <dgm:spPr/>
    </dgm:pt>
    <dgm:pt modelId="{86AEA5EC-8EAB-40F5-8682-C718A5B54D16}" type="pres">
      <dgm:prSet presAssocID="{3D300C9A-8705-4444-BF45-A0FE8FC506D6}" presName="space" presStyleCnt="0"/>
      <dgm:spPr/>
    </dgm:pt>
    <dgm:pt modelId="{7D030937-4120-425D-B7C6-14ECA9B0F963}" type="pres">
      <dgm:prSet presAssocID="{2EFBF046-BE49-4BA1-9114-7D7E70291371}" presName="composite" presStyleCnt="0"/>
      <dgm:spPr/>
    </dgm:pt>
    <dgm:pt modelId="{7D492D99-A50E-48C1-AFCC-82BC9A348A2E}" type="pres">
      <dgm:prSet presAssocID="{2EFBF046-BE49-4BA1-9114-7D7E70291371}" presName="LShape" presStyleLbl="alignNode1" presStyleIdx="6" presStyleCnt="7"/>
      <dgm:spPr/>
    </dgm:pt>
    <dgm:pt modelId="{B65B4D95-26E1-4841-B7EF-2A668A7CE22B}" type="pres">
      <dgm:prSet presAssocID="{2EFBF046-BE49-4BA1-9114-7D7E70291371}" presName="ParentText" presStyleLbl="revTx" presStyleIdx="3" presStyleCnt="4">
        <dgm:presLayoutVars>
          <dgm:chMax val="0"/>
          <dgm:chPref val="0"/>
          <dgm:bulletEnabled val="1"/>
        </dgm:presLayoutVars>
      </dgm:prSet>
      <dgm:spPr/>
      <dgm:t>
        <a:bodyPr/>
        <a:lstStyle/>
        <a:p>
          <a:endParaRPr lang="zh-CN" altLang="en-US"/>
        </a:p>
      </dgm:t>
    </dgm:pt>
  </dgm:ptLst>
  <dgm:cxnLst>
    <dgm:cxn modelId="{7636CA97-49C4-4297-9887-744F265C0765}" srcId="{105F0A56-761D-4539-AF46-41C28ECBC7C8}" destId="{B37E247B-301C-4086-A05B-B59272802055}" srcOrd="2" destOrd="0" parTransId="{DA67F50B-3B6E-4C1C-9FA1-4C086A0B9086}" sibTransId="{3D300C9A-8705-4444-BF45-A0FE8FC506D6}"/>
    <dgm:cxn modelId="{8D06AFDC-A4F5-4C1F-AE5D-0ABA0B5A6518}" type="presOf" srcId="{2EFBF046-BE49-4BA1-9114-7D7E70291371}" destId="{B65B4D95-26E1-4841-B7EF-2A668A7CE22B}" srcOrd="0" destOrd="0" presId="urn:microsoft.com/office/officeart/2009/3/layout/StepUpProcess"/>
    <dgm:cxn modelId="{267BAED9-96F0-455A-B91F-AADD79D57A40}" type="presOf" srcId="{63D2AE9C-6767-47DF-B01C-F7DDB89C5629}" destId="{FD1ADB9D-3B2B-409D-BA08-37883F66E042}" srcOrd="0" destOrd="0" presId="urn:microsoft.com/office/officeart/2009/3/layout/StepUpProcess"/>
    <dgm:cxn modelId="{0757C197-DCAD-4574-BAE8-0D72746AD9AB}" type="presOf" srcId="{87D79444-7453-40C5-BFDF-B865F5ABAEFC}" destId="{8BE48D03-AF0F-4B17-B64E-2A7B792FDB81}" srcOrd="0" destOrd="0" presId="urn:microsoft.com/office/officeart/2009/3/layout/StepUpProcess"/>
    <dgm:cxn modelId="{C2104910-F014-4ED1-8B4E-6FEFB0F2A0A4}" srcId="{105F0A56-761D-4539-AF46-41C28ECBC7C8}" destId="{87D79444-7453-40C5-BFDF-B865F5ABAEFC}" srcOrd="1" destOrd="0" parTransId="{8583C319-B5C9-4EF7-B8FA-5D162E3874AF}" sibTransId="{83A7C392-57D6-4EB1-91F7-6B0494CE345C}"/>
    <dgm:cxn modelId="{6CBFEA80-C795-4D13-806D-B5396295F255}" srcId="{105F0A56-761D-4539-AF46-41C28ECBC7C8}" destId="{63D2AE9C-6767-47DF-B01C-F7DDB89C5629}" srcOrd="0" destOrd="0" parTransId="{AE439071-FDC0-4DD7-AB03-73B5AD6284FE}" sibTransId="{33718B58-5CB3-482F-A3FC-3D6BBF69B8FB}"/>
    <dgm:cxn modelId="{04DCF53F-9A1A-4BEF-8936-4E7254AC8926}" type="presOf" srcId="{105F0A56-761D-4539-AF46-41C28ECBC7C8}" destId="{5AE02CAF-D3E6-4678-8F62-26FF3B36E28A}" srcOrd="0" destOrd="0" presId="urn:microsoft.com/office/officeart/2009/3/layout/StepUpProcess"/>
    <dgm:cxn modelId="{D692B56D-3CA5-495B-A55C-C847B5389994}" type="presOf" srcId="{B37E247B-301C-4086-A05B-B59272802055}" destId="{47940B69-A6CA-4314-B978-4E99426A8A56}" srcOrd="0" destOrd="0" presId="urn:microsoft.com/office/officeart/2009/3/layout/StepUpProcess"/>
    <dgm:cxn modelId="{ACA0D95A-97B7-4EA3-83C6-96DE728CAF33}" srcId="{105F0A56-761D-4539-AF46-41C28ECBC7C8}" destId="{2EFBF046-BE49-4BA1-9114-7D7E70291371}" srcOrd="3" destOrd="0" parTransId="{83CC4AA7-92BA-4250-A061-35A409B63A0B}" sibTransId="{620C06DA-4748-44C6-9CCD-D1777C3E1583}"/>
    <dgm:cxn modelId="{FE8AE9A2-9835-40F1-81DD-E7DA8F17D735}" type="presParOf" srcId="{5AE02CAF-D3E6-4678-8F62-26FF3B36E28A}" destId="{39D62BC0-AC1B-49F3-B09C-B99AC0C11FAA}" srcOrd="0" destOrd="0" presId="urn:microsoft.com/office/officeart/2009/3/layout/StepUpProcess"/>
    <dgm:cxn modelId="{1846AC5D-C1DB-4AF8-9472-DF7E83827F73}" type="presParOf" srcId="{39D62BC0-AC1B-49F3-B09C-B99AC0C11FAA}" destId="{BEA263BB-19D4-4811-96A7-0507F5562E96}" srcOrd="0" destOrd="0" presId="urn:microsoft.com/office/officeart/2009/3/layout/StepUpProcess"/>
    <dgm:cxn modelId="{808B5C9B-14F8-4A4A-A4A0-8E9415FA3CE1}" type="presParOf" srcId="{39D62BC0-AC1B-49F3-B09C-B99AC0C11FAA}" destId="{FD1ADB9D-3B2B-409D-BA08-37883F66E042}" srcOrd="1" destOrd="0" presId="urn:microsoft.com/office/officeart/2009/3/layout/StepUpProcess"/>
    <dgm:cxn modelId="{8569E2FF-8CBC-4EC7-A186-4AE310B09694}" type="presParOf" srcId="{39D62BC0-AC1B-49F3-B09C-B99AC0C11FAA}" destId="{03215926-0C5F-43D8-BD27-262104A7A91C}" srcOrd="2" destOrd="0" presId="urn:microsoft.com/office/officeart/2009/3/layout/StepUpProcess"/>
    <dgm:cxn modelId="{B3B41E14-3DB6-480D-9CA5-EB280974BA8A}" type="presParOf" srcId="{5AE02CAF-D3E6-4678-8F62-26FF3B36E28A}" destId="{39E00659-E242-44AF-AAC2-C9D7C60783AC}" srcOrd="1" destOrd="0" presId="urn:microsoft.com/office/officeart/2009/3/layout/StepUpProcess"/>
    <dgm:cxn modelId="{3C62C3F0-772B-4355-BE6F-C023E3033D26}" type="presParOf" srcId="{39E00659-E242-44AF-AAC2-C9D7C60783AC}" destId="{E96C6C41-490E-4E9A-8ACA-4CB1D6C8E94B}" srcOrd="0" destOrd="0" presId="urn:microsoft.com/office/officeart/2009/3/layout/StepUpProcess"/>
    <dgm:cxn modelId="{2A74C480-DF65-4E19-8F22-52329CAE84D7}" type="presParOf" srcId="{5AE02CAF-D3E6-4678-8F62-26FF3B36E28A}" destId="{62685421-D028-4747-962E-0E0461F755AD}" srcOrd="2" destOrd="0" presId="urn:microsoft.com/office/officeart/2009/3/layout/StepUpProcess"/>
    <dgm:cxn modelId="{9CE430D5-7A44-43A1-AE5A-4121B6A0CED2}" type="presParOf" srcId="{62685421-D028-4747-962E-0E0461F755AD}" destId="{1180F05A-7BA7-40FB-B6E1-279B500F1B5F}" srcOrd="0" destOrd="0" presId="urn:microsoft.com/office/officeart/2009/3/layout/StepUpProcess"/>
    <dgm:cxn modelId="{07BE318D-0D26-4FA9-B982-529A701020D4}" type="presParOf" srcId="{62685421-D028-4747-962E-0E0461F755AD}" destId="{8BE48D03-AF0F-4B17-B64E-2A7B792FDB81}" srcOrd="1" destOrd="0" presId="urn:microsoft.com/office/officeart/2009/3/layout/StepUpProcess"/>
    <dgm:cxn modelId="{4389223E-BF92-49C4-8EAF-AC9C62A37FFF}" type="presParOf" srcId="{62685421-D028-4747-962E-0E0461F755AD}" destId="{1DD5F397-EA69-4EA0-9963-C05A938EADC1}" srcOrd="2" destOrd="0" presId="urn:microsoft.com/office/officeart/2009/3/layout/StepUpProcess"/>
    <dgm:cxn modelId="{BE2AB2BC-0C27-4907-977D-648160936AFE}" type="presParOf" srcId="{5AE02CAF-D3E6-4678-8F62-26FF3B36E28A}" destId="{DD4D8552-88E3-4B91-AD82-35265A2D118A}" srcOrd="3" destOrd="0" presId="urn:microsoft.com/office/officeart/2009/3/layout/StepUpProcess"/>
    <dgm:cxn modelId="{136D7804-BF97-47EA-89DA-58AAD6F4AC0A}" type="presParOf" srcId="{DD4D8552-88E3-4B91-AD82-35265A2D118A}" destId="{B9FB82D6-356A-4773-96D8-BFDA75137CE7}" srcOrd="0" destOrd="0" presId="urn:microsoft.com/office/officeart/2009/3/layout/StepUpProcess"/>
    <dgm:cxn modelId="{6162F396-22BC-4F21-AA30-2C1A187A22AD}" type="presParOf" srcId="{5AE02CAF-D3E6-4678-8F62-26FF3B36E28A}" destId="{FCCCEC05-2A08-4390-B000-D3D8AEA54A3F}" srcOrd="4" destOrd="0" presId="urn:microsoft.com/office/officeart/2009/3/layout/StepUpProcess"/>
    <dgm:cxn modelId="{99BDF98F-95DF-4D56-91DC-FA5CB12DA594}" type="presParOf" srcId="{FCCCEC05-2A08-4390-B000-D3D8AEA54A3F}" destId="{5027C6BD-EDD5-4761-B469-E7C3B2C929D8}" srcOrd="0" destOrd="0" presId="urn:microsoft.com/office/officeart/2009/3/layout/StepUpProcess"/>
    <dgm:cxn modelId="{47186C24-4F57-4874-9770-4854BF705938}" type="presParOf" srcId="{FCCCEC05-2A08-4390-B000-D3D8AEA54A3F}" destId="{47940B69-A6CA-4314-B978-4E99426A8A56}" srcOrd="1" destOrd="0" presId="urn:microsoft.com/office/officeart/2009/3/layout/StepUpProcess"/>
    <dgm:cxn modelId="{B38A8314-5834-4DA3-BAE8-12087A3E6ED1}" type="presParOf" srcId="{FCCCEC05-2A08-4390-B000-D3D8AEA54A3F}" destId="{09D75FC2-C5B7-4FA0-9C9D-6BF4D31AFBF5}" srcOrd="2" destOrd="0" presId="urn:microsoft.com/office/officeart/2009/3/layout/StepUpProcess"/>
    <dgm:cxn modelId="{A9D17B25-9702-4AC3-B81A-08C858EDABB4}" type="presParOf" srcId="{5AE02CAF-D3E6-4678-8F62-26FF3B36E28A}" destId="{74C2016D-3D3F-44F1-B6DB-066FF9181962}" srcOrd="5" destOrd="0" presId="urn:microsoft.com/office/officeart/2009/3/layout/StepUpProcess"/>
    <dgm:cxn modelId="{390D19F3-0B5E-4953-A3E2-DF061490EC33}" type="presParOf" srcId="{74C2016D-3D3F-44F1-B6DB-066FF9181962}" destId="{86AEA5EC-8EAB-40F5-8682-C718A5B54D16}" srcOrd="0" destOrd="0" presId="urn:microsoft.com/office/officeart/2009/3/layout/StepUpProcess"/>
    <dgm:cxn modelId="{95DC4D21-C7F2-42E7-AC71-4D9C424178FB}" type="presParOf" srcId="{5AE02CAF-D3E6-4678-8F62-26FF3B36E28A}" destId="{7D030937-4120-425D-B7C6-14ECA9B0F963}" srcOrd="6" destOrd="0" presId="urn:microsoft.com/office/officeart/2009/3/layout/StepUpProcess"/>
    <dgm:cxn modelId="{BF0B101F-840E-4DED-9B4D-05B1074D82A4}" type="presParOf" srcId="{7D030937-4120-425D-B7C6-14ECA9B0F963}" destId="{7D492D99-A50E-48C1-AFCC-82BC9A348A2E}" srcOrd="0" destOrd="0" presId="urn:microsoft.com/office/officeart/2009/3/layout/StepUpProcess"/>
    <dgm:cxn modelId="{9B52C992-EF51-4659-87F7-31BEA9958BF3}" type="presParOf" srcId="{7D030937-4120-425D-B7C6-14ECA9B0F963}" destId="{B65B4D95-26E1-4841-B7EF-2A668A7CE22B}"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1" y="0"/>
            <a:ext cx="3076363" cy="513508"/>
          </a:xfrm>
          <a:prstGeom prst="rect">
            <a:avLst/>
          </a:prstGeom>
        </p:spPr>
        <p:txBody>
          <a:bodyPr vert="horz" lIns="94759" tIns="47380" rIns="94759" bIns="47380" rtlCol="0"/>
          <a:lstStyle>
            <a:lvl1pPr algn="l">
              <a:defRPr sz="1200"/>
            </a:lvl1pPr>
          </a:lstStyle>
          <a:p>
            <a:endParaRPr lang="zh-CN" altLang="en-US"/>
          </a:p>
        </p:txBody>
      </p:sp>
      <p:sp>
        <p:nvSpPr>
          <p:cNvPr id="3" name="日期占位符 2"/>
          <p:cNvSpPr>
            <a:spLocks noGrp="1"/>
          </p:cNvSpPr>
          <p:nvPr>
            <p:ph type="dt" sz="quarter" idx="1"/>
          </p:nvPr>
        </p:nvSpPr>
        <p:spPr>
          <a:xfrm>
            <a:off x="4021295" y="0"/>
            <a:ext cx="3076363" cy="513508"/>
          </a:xfrm>
          <a:prstGeom prst="rect">
            <a:avLst/>
          </a:prstGeom>
        </p:spPr>
        <p:txBody>
          <a:bodyPr vert="horz" lIns="94759" tIns="47380" rIns="94759" bIns="47380" rtlCol="0"/>
          <a:lstStyle>
            <a:lvl1pPr algn="r">
              <a:defRPr sz="1200"/>
            </a:lvl1pPr>
          </a:lstStyle>
          <a:p>
            <a:fld id="{A70516E3-3D67-4FC4-A7A1-BA6C9B4A35B1}" type="datetimeFigureOut">
              <a:rPr lang="zh-CN" altLang="en-US" smtClean="0"/>
              <a:t>2017/3/6</a:t>
            </a:fld>
            <a:endParaRPr lang="zh-CN" altLang="en-US"/>
          </a:p>
        </p:txBody>
      </p:sp>
      <p:sp>
        <p:nvSpPr>
          <p:cNvPr id="4" name="页脚占位符 3"/>
          <p:cNvSpPr>
            <a:spLocks noGrp="1"/>
          </p:cNvSpPr>
          <p:nvPr>
            <p:ph type="ftr" sz="quarter" idx="2"/>
          </p:nvPr>
        </p:nvSpPr>
        <p:spPr>
          <a:xfrm>
            <a:off x="1" y="9721106"/>
            <a:ext cx="3076363" cy="513507"/>
          </a:xfrm>
          <a:prstGeom prst="rect">
            <a:avLst/>
          </a:prstGeom>
        </p:spPr>
        <p:txBody>
          <a:bodyPr vert="horz" lIns="94759" tIns="47380" rIns="94759" bIns="4738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4021295" y="9721106"/>
            <a:ext cx="3076363" cy="513507"/>
          </a:xfrm>
          <a:prstGeom prst="rect">
            <a:avLst/>
          </a:prstGeom>
        </p:spPr>
        <p:txBody>
          <a:bodyPr vert="horz" lIns="94759" tIns="47380" rIns="94759" bIns="47380" rtlCol="0" anchor="b"/>
          <a:lstStyle>
            <a:lvl1pPr algn="r">
              <a:defRPr sz="1200"/>
            </a:lvl1pPr>
          </a:lstStyle>
          <a:p>
            <a:fld id="{D363ACA2-AA19-4EE3-9F37-36B286697F18}" type="slidenum">
              <a:rPr lang="zh-CN" altLang="en-US" smtClean="0"/>
              <a:t>‹#›</a:t>
            </a:fld>
            <a:endParaRPr lang="zh-CN" altLang="en-US"/>
          </a:p>
        </p:txBody>
      </p:sp>
    </p:spTree>
    <p:extLst>
      <p:ext uri="{BB962C8B-B14F-4D97-AF65-F5344CB8AC3E}">
        <p14:creationId xmlns:p14="http://schemas.microsoft.com/office/powerpoint/2010/main" val="242505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1" y="0"/>
            <a:ext cx="3076363" cy="513508"/>
          </a:xfrm>
          <a:prstGeom prst="rect">
            <a:avLst/>
          </a:prstGeom>
        </p:spPr>
        <p:txBody>
          <a:bodyPr vert="horz" lIns="94759" tIns="47380" rIns="94759" bIns="47380" rtlCol="0"/>
          <a:lstStyle>
            <a:lvl1pPr algn="l">
              <a:defRPr sz="1200"/>
            </a:lvl1pPr>
          </a:lstStyle>
          <a:p>
            <a:endParaRPr lang="zh-CN" altLang="en-US"/>
          </a:p>
        </p:txBody>
      </p:sp>
      <p:sp>
        <p:nvSpPr>
          <p:cNvPr id="3" name="日期占位符 2"/>
          <p:cNvSpPr>
            <a:spLocks noGrp="1"/>
          </p:cNvSpPr>
          <p:nvPr>
            <p:ph type="dt" idx="1"/>
          </p:nvPr>
        </p:nvSpPr>
        <p:spPr>
          <a:xfrm>
            <a:off x="4021295" y="0"/>
            <a:ext cx="3076363" cy="513508"/>
          </a:xfrm>
          <a:prstGeom prst="rect">
            <a:avLst/>
          </a:prstGeom>
        </p:spPr>
        <p:txBody>
          <a:bodyPr vert="horz" lIns="94759" tIns="47380" rIns="94759" bIns="47380" rtlCol="0"/>
          <a:lstStyle>
            <a:lvl1pPr algn="r">
              <a:defRPr sz="1200"/>
            </a:lvl1pPr>
          </a:lstStyle>
          <a:p>
            <a:fld id="{68245470-A1F7-47DC-8A07-7544188E36B1}" type="datetimeFigureOut">
              <a:rPr lang="zh-CN" altLang="en-US" smtClean="0"/>
              <a:t>2017/3/6</a:t>
            </a:fld>
            <a:endParaRPr lang="zh-CN" altLang="en-US"/>
          </a:p>
        </p:txBody>
      </p:sp>
      <p:sp>
        <p:nvSpPr>
          <p:cNvPr id="4" name="幻灯片图像占位符 3"/>
          <p:cNvSpPr>
            <a:spLocks noGrp="1" noRot="1" noChangeAspect="1"/>
          </p:cNvSpPr>
          <p:nvPr>
            <p:ph type="sldImg" idx="2"/>
          </p:nvPr>
        </p:nvSpPr>
        <p:spPr>
          <a:xfrm>
            <a:off x="1247775" y="1279525"/>
            <a:ext cx="4603750" cy="3452813"/>
          </a:xfrm>
          <a:prstGeom prst="rect">
            <a:avLst/>
          </a:prstGeom>
          <a:noFill/>
          <a:ln w="12700">
            <a:solidFill>
              <a:prstClr val="black"/>
            </a:solidFill>
          </a:ln>
        </p:spPr>
        <p:txBody>
          <a:bodyPr vert="horz" lIns="94759" tIns="47380" rIns="94759" bIns="47380" rtlCol="0" anchor="ctr"/>
          <a:lstStyle/>
          <a:p>
            <a:endParaRPr lang="zh-CN" altLang="en-US"/>
          </a:p>
        </p:txBody>
      </p:sp>
      <p:sp>
        <p:nvSpPr>
          <p:cNvPr id="5" name="备注占位符 4"/>
          <p:cNvSpPr>
            <a:spLocks noGrp="1"/>
          </p:cNvSpPr>
          <p:nvPr>
            <p:ph type="body" sz="quarter" idx="3"/>
          </p:nvPr>
        </p:nvSpPr>
        <p:spPr>
          <a:xfrm>
            <a:off x="709931" y="4925408"/>
            <a:ext cx="5679440" cy="4029879"/>
          </a:xfrm>
          <a:prstGeom prst="rect">
            <a:avLst/>
          </a:prstGeom>
        </p:spPr>
        <p:txBody>
          <a:bodyPr vert="horz" lIns="94759" tIns="47380" rIns="94759" bIns="4738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1" y="9721106"/>
            <a:ext cx="3076363" cy="513507"/>
          </a:xfrm>
          <a:prstGeom prst="rect">
            <a:avLst/>
          </a:prstGeom>
        </p:spPr>
        <p:txBody>
          <a:bodyPr vert="horz" lIns="94759" tIns="47380" rIns="94759" bIns="4738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1295" y="9721106"/>
            <a:ext cx="3076363" cy="513507"/>
          </a:xfrm>
          <a:prstGeom prst="rect">
            <a:avLst/>
          </a:prstGeom>
        </p:spPr>
        <p:txBody>
          <a:bodyPr vert="horz" lIns="94759" tIns="47380" rIns="94759" bIns="47380" rtlCol="0" anchor="b"/>
          <a:lstStyle>
            <a:lvl1pPr algn="r">
              <a:defRPr sz="1200"/>
            </a:lvl1pPr>
          </a:lstStyle>
          <a:p>
            <a:fld id="{63335F35-90B5-40B7-99D0-C87DD734519A}" type="slidenum">
              <a:rPr lang="zh-CN" altLang="en-US" smtClean="0"/>
              <a:t>‹#›</a:t>
            </a:fld>
            <a:endParaRPr lang="zh-CN" altLang="en-US"/>
          </a:p>
        </p:txBody>
      </p:sp>
    </p:spTree>
    <p:extLst>
      <p:ext uri="{BB962C8B-B14F-4D97-AF65-F5344CB8AC3E}">
        <p14:creationId xmlns:p14="http://schemas.microsoft.com/office/powerpoint/2010/main" val="66706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Hi everyone, </a:t>
            </a:r>
            <a:r>
              <a:rPr lang="en-US" altLang="zh-CN" baseline="0" dirty="0" smtClean="0"/>
              <a:t>in this talk I’d like to tell you some astonishing stories about fake base stations,</a:t>
            </a:r>
          </a:p>
          <a:p>
            <a:r>
              <a:rPr lang="en-US" altLang="zh-CN" baseline="0" dirty="0" smtClean="0"/>
              <a:t>and share with you our long-term struggling experiences against fake base stations.</a:t>
            </a:r>
          </a:p>
          <a:p>
            <a:endParaRPr lang="en-US" altLang="zh-CN" baseline="0" dirty="0" smtClean="0"/>
          </a:p>
          <a:p>
            <a:r>
              <a:rPr lang="en-US" altLang="zh-CN" baseline="0" dirty="0" smtClean="0"/>
              <a:t>This is a joint work of Tsinghua University, Baidu Mobile Security, UCSC, and so forth. I’m the 1</a:t>
            </a:r>
            <a:r>
              <a:rPr lang="en-US" altLang="zh-CN" baseline="30000" dirty="0" smtClean="0"/>
              <a:t>st</a:t>
            </a:r>
            <a:r>
              <a:rPr lang="en-US" altLang="zh-CN" baseline="0" dirty="0" smtClean="0"/>
              <a:t> author, and our another author Chen Qian is also here.</a:t>
            </a:r>
          </a:p>
          <a:p>
            <a:endParaRPr lang="en-US" altLang="zh-CN" dirty="0" smtClean="0"/>
          </a:p>
          <a:p>
            <a:endParaRPr lang="en-US" altLang="zh-CN" dirty="0" smtClean="0"/>
          </a:p>
        </p:txBody>
      </p:sp>
      <p:sp>
        <p:nvSpPr>
          <p:cNvPr id="4" name="灯片编号占位符 3"/>
          <p:cNvSpPr>
            <a:spLocks noGrp="1"/>
          </p:cNvSpPr>
          <p:nvPr>
            <p:ph type="sldNum" sz="quarter" idx="10"/>
          </p:nvPr>
        </p:nvSpPr>
        <p:spPr/>
        <p:txBody>
          <a:bodyPr/>
          <a:lstStyle/>
          <a:p>
            <a:fld id="{63335F35-90B5-40B7-99D0-C87DD734519A}" type="slidenum">
              <a:rPr lang="zh-CN" altLang="en-US" smtClean="0"/>
              <a:t>1</a:t>
            </a:fld>
            <a:endParaRPr lang="zh-CN" altLang="en-US"/>
          </a:p>
        </p:txBody>
      </p:sp>
    </p:spTree>
    <p:extLst>
      <p:ext uri="{BB962C8B-B14F-4D97-AF65-F5344CB8AC3E}">
        <p14:creationId xmlns:p14="http://schemas.microsoft.com/office/powerpoint/2010/main" val="9465719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At this point, I guess some of you</a:t>
            </a:r>
            <a:r>
              <a:rPr lang="en-US" altLang="zh-CN" baseline="0" dirty="0" smtClean="0"/>
              <a:t> may think that: I’m using a 3G/4G cellphone, so I’m immune to FBSes</a:t>
            </a:r>
            <a:r>
              <a:rPr lang="en-US" altLang="zh-CN" dirty="0" smtClean="0"/>
              <a:t>. </a:t>
            </a:r>
          </a:p>
          <a:p>
            <a:r>
              <a:rPr lang="en-US" altLang="zh-CN" dirty="0" smtClean="0"/>
              <a:t>Unfortunately, this is not the truth,</a:t>
            </a:r>
            <a:r>
              <a:rPr lang="en-US" altLang="zh-CN" baseline="0" dirty="0" smtClean="0"/>
              <a:t> because today’s FBS</a:t>
            </a:r>
            <a:r>
              <a:rPr lang="en-US" altLang="zh-CN" dirty="0" smtClean="0"/>
              <a:t>es can send jamming signals that</a:t>
            </a:r>
            <a:r>
              <a:rPr lang="en-US" altLang="zh-CN" baseline="0" dirty="0" smtClean="0"/>
              <a:t> </a:t>
            </a:r>
            <a:r>
              <a:rPr lang="en-US" altLang="zh-CN" dirty="0" smtClean="0"/>
              <a:t>force nearby GSM-compatible 3G/4G cellphones down to the</a:t>
            </a:r>
            <a:r>
              <a:rPr lang="en-US" altLang="zh-CN" baseline="0" dirty="0" smtClean="0"/>
              <a:t> </a:t>
            </a:r>
            <a:r>
              <a:rPr lang="en-US" altLang="zh-CN" dirty="0" smtClean="0"/>
              <a:t>GSM mode.</a:t>
            </a:r>
          </a:p>
          <a:p>
            <a:endParaRPr lang="en-US" altLang="zh-CN" dirty="0" smtClean="0"/>
          </a:p>
          <a:p>
            <a:r>
              <a:rPr lang="en-US" altLang="zh-CN" dirty="0" smtClean="0"/>
              <a:t>Note that … from now on.</a:t>
            </a:r>
            <a:endParaRPr lang="zh-CN" altLang="en-US" dirty="0"/>
          </a:p>
        </p:txBody>
      </p:sp>
      <p:sp>
        <p:nvSpPr>
          <p:cNvPr id="4" name="灯片编号占位符 3"/>
          <p:cNvSpPr>
            <a:spLocks noGrp="1"/>
          </p:cNvSpPr>
          <p:nvPr>
            <p:ph type="sldNum" sz="quarter" idx="10"/>
          </p:nvPr>
        </p:nvSpPr>
        <p:spPr/>
        <p:txBody>
          <a:bodyPr/>
          <a:lstStyle/>
          <a:p>
            <a:fld id="{63335F35-90B5-40B7-99D0-C87DD734519A}" type="slidenum">
              <a:rPr lang="zh-CN" altLang="en-US" smtClean="0"/>
              <a:t>10</a:t>
            </a:fld>
            <a:endParaRPr lang="zh-CN" altLang="en-US"/>
          </a:p>
        </p:txBody>
      </p:sp>
    </p:spTree>
    <p:extLst>
      <p:ext uri="{BB962C8B-B14F-4D97-AF65-F5344CB8AC3E}">
        <p14:creationId xmlns:p14="http://schemas.microsoft.com/office/powerpoint/2010/main" val="24571730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FBS</a:t>
            </a:r>
            <a:r>
              <a:rPr lang="en-US" altLang="zh-CN" baseline="0" dirty="0" smtClean="0"/>
              <a:t> attack</a:t>
            </a:r>
            <a:r>
              <a:rPr lang="en-US" altLang="zh-CN" dirty="0" smtClean="0"/>
              <a:t> is NOT hypothetical: to date, it has been observed in the US, China, India, Russia, and the UK.</a:t>
            </a:r>
          </a:p>
          <a:p>
            <a:endParaRPr lang="en-US" altLang="zh-CN" baseline="0" dirty="0" smtClean="0"/>
          </a:p>
          <a:p>
            <a:r>
              <a:rPr lang="en-US" altLang="zh-CN" baseline="0" dirty="0" smtClean="0"/>
              <a:t>In China alone, mobile users received billions of messages from FBSes every year, causing economic loss of billions of dollars.</a:t>
            </a:r>
            <a:endParaRPr lang="zh-CN" altLang="en-US" dirty="0"/>
          </a:p>
        </p:txBody>
      </p:sp>
      <p:sp>
        <p:nvSpPr>
          <p:cNvPr id="4" name="灯片编号占位符 3"/>
          <p:cNvSpPr>
            <a:spLocks noGrp="1"/>
          </p:cNvSpPr>
          <p:nvPr>
            <p:ph type="sldNum" sz="quarter" idx="10"/>
          </p:nvPr>
        </p:nvSpPr>
        <p:spPr/>
        <p:txBody>
          <a:bodyPr/>
          <a:lstStyle/>
          <a:p>
            <a:fld id="{63335F35-90B5-40B7-99D0-C87DD734519A}" type="slidenum">
              <a:rPr lang="zh-CN" altLang="en-US" smtClean="0"/>
              <a:t>11</a:t>
            </a:fld>
            <a:endParaRPr lang="zh-CN" altLang="en-US"/>
          </a:p>
        </p:txBody>
      </p:sp>
    </p:spTree>
    <p:extLst>
      <p:ext uri="{BB962C8B-B14F-4D97-AF65-F5344CB8AC3E}">
        <p14:creationId xmlns:p14="http://schemas.microsoft.com/office/powerpoint/2010/main" val="25020497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As a matter of fact, there is a large-scale FBS</a:t>
            </a:r>
            <a:r>
              <a:rPr lang="en-US" altLang="zh-CN" baseline="0" dirty="0" smtClean="0"/>
              <a:t> industry in China</a:t>
            </a:r>
            <a:r>
              <a:rPr lang="en-US" altLang="zh-CN" dirty="0" smtClean="0"/>
              <a:t>. Surprisingly, an attacker with a $700 FBS device can earn up to $1400 in one day.</a:t>
            </a:r>
          </a:p>
          <a:p>
            <a:r>
              <a:rPr lang="en-US" altLang="zh-CN" dirty="0" smtClean="0"/>
              <a:t>This </a:t>
            </a:r>
            <a:r>
              <a:rPr lang="en-US" altLang="zh-CN" baseline="0" dirty="0" smtClean="0"/>
              <a:t>is much more cost-effective than doing similar legal jobs. </a:t>
            </a:r>
            <a:endParaRPr lang="en-US" altLang="zh-CN" dirty="0" smtClean="0"/>
          </a:p>
          <a:p>
            <a:r>
              <a:rPr lang="en-US" altLang="zh-CN" dirty="0" smtClean="0"/>
              <a:t>So, breaking bad is actually difficult when there are huge</a:t>
            </a:r>
            <a:r>
              <a:rPr lang="en-US" altLang="zh-CN" baseline="0" dirty="0" smtClean="0"/>
              <a:t> benefits</a:t>
            </a:r>
            <a:r>
              <a:rPr lang="en-US" altLang="zh-CN" dirty="0" smtClean="0"/>
              <a:t>.</a:t>
            </a:r>
            <a:endParaRPr lang="zh-CN" altLang="en-US" dirty="0"/>
          </a:p>
        </p:txBody>
      </p:sp>
      <p:sp>
        <p:nvSpPr>
          <p:cNvPr id="4" name="灯片编号占位符 3"/>
          <p:cNvSpPr>
            <a:spLocks noGrp="1"/>
          </p:cNvSpPr>
          <p:nvPr>
            <p:ph type="sldNum" sz="quarter" idx="10"/>
          </p:nvPr>
        </p:nvSpPr>
        <p:spPr/>
        <p:txBody>
          <a:bodyPr/>
          <a:lstStyle/>
          <a:p>
            <a:fld id="{63335F35-90B5-40B7-99D0-C87DD734519A}" type="slidenum">
              <a:rPr lang="zh-CN" altLang="en-US" smtClean="0"/>
              <a:t>12</a:t>
            </a:fld>
            <a:endParaRPr lang="zh-CN" altLang="en-US"/>
          </a:p>
        </p:txBody>
      </p:sp>
    </p:spTree>
    <p:extLst>
      <p:ext uri="{BB962C8B-B14F-4D97-AF65-F5344CB8AC3E}">
        <p14:creationId xmlns:p14="http://schemas.microsoft.com/office/powerpoint/2010/main" val="30149941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As a matter of fact, there is a large-scale FBS</a:t>
            </a:r>
            <a:r>
              <a:rPr lang="en-US" altLang="zh-CN" baseline="0" dirty="0" smtClean="0"/>
              <a:t> industry in China</a:t>
            </a:r>
            <a:r>
              <a:rPr lang="en-US" altLang="zh-CN" dirty="0" smtClean="0"/>
              <a:t>. Surprisingly, an attacker with a $700 FBS device can earn up to $1400 in one day.</a:t>
            </a:r>
          </a:p>
          <a:p>
            <a:r>
              <a:rPr lang="en-US" altLang="zh-CN" dirty="0" smtClean="0"/>
              <a:t>This </a:t>
            </a:r>
            <a:r>
              <a:rPr lang="en-US" altLang="zh-CN" baseline="0" dirty="0" smtClean="0"/>
              <a:t>is much more cost-effective than doing similar legal jobs. </a:t>
            </a:r>
            <a:endParaRPr lang="en-US" altLang="zh-CN" dirty="0" smtClean="0"/>
          </a:p>
          <a:p>
            <a:r>
              <a:rPr lang="en-US" altLang="zh-CN" dirty="0" smtClean="0"/>
              <a:t>So, breaking bad is actually difficult when there are huge</a:t>
            </a:r>
            <a:r>
              <a:rPr lang="en-US" altLang="zh-CN" baseline="0" dirty="0" smtClean="0"/>
              <a:t> benefits</a:t>
            </a:r>
            <a:r>
              <a:rPr lang="en-US" altLang="zh-CN" dirty="0" smtClean="0"/>
              <a:t>.</a:t>
            </a:r>
            <a:endParaRPr lang="zh-CN" altLang="en-US" dirty="0"/>
          </a:p>
        </p:txBody>
      </p:sp>
      <p:sp>
        <p:nvSpPr>
          <p:cNvPr id="4" name="灯片编号占位符 3"/>
          <p:cNvSpPr>
            <a:spLocks noGrp="1"/>
          </p:cNvSpPr>
          <p:nvPr>
            <p:ph type="sldNum" sz="quarter" idx="10"/>
          </p:nvPr>
        </p:nvSpPr>
        <p:spPr/>
        <p:txBody>
          <a:bodyPr/>
          <a:lstStyle/>
          <a:p>
            <a:fld id="{63335F35-90B5-40B7-99D0-C87DD734519A}" type="slidenum">
              <a:rPr lang="zh-CN" altLang="en-US" smtClean="0"/>
              <a:t>13</a:t>
            </a:fld>
            <a:endParaRPr lang="zh-CN" altLang="en-US"/>
          </a:p>
        </p:txBody>
      </p:sp>
    </p:spTree>
    <p:extLst>
      <p:ext uri="{BB962C8B-B14F-4D97-AF65-F5344CB8AC3E}">
        <p14:creationId xmlns:p14="http://schemas.microsoft.com/office/powerpoint/2010/main" val="22869418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In the</a:t>
            </a:r>
            <a:r>
              <a:rPr lang="en-US" altLang="zh-CN" baseline="0" dirty="0" smtClean="0"/>
              <a:t> past a few years</a:t>
            </a:r>
            <a:r>
              <a:rPr lang="en-US" altLang="zh-CN" dirty="0" smtClean="0"/>
              <a:t>, China’s governments have made various efforts to detect FBSes.</a:t>
            </a:r>
            <a:endParaRPr lang="zh-CN" altLang="en-US" dirty="0"/>
          </a:p>
        </p:txBody>
      </p:sp>
      <p:sp>
        <p:nvSpPr>
          <p:cNvPr id="4" name="灯片编号占位符 3"/>
          <p:cNvSpPr>
            <a:spLocks noGrp="1"/>
          </p:cNvSpPr>
          <p:nvPr>
            <p:ph type="sldNum" sz="quarter" idx="10"/>
          </p:nvPr>
        </p:nvSpPr>
        <p:spPr/>
        <p:txBody>
          <a:bodyPr/>
          <a:lstStyle/>
          <a:p>
            <a:fld id="{63335F35-90B5-40B7-99D0-C87DD734519A}" type="slidenum">
              <a:rPr lang="zh-CN" altLang="en-US" smtClean="0"/>
              <a:t>14</a:t>
            </a:fld>
            <a:endParaRPr lang="zh-CN" altLang="en-US"/>
          </a:p>
        </p:txBody>
      </p:sp>
    </p:spTree>
    <p:extLst>
      <p:ext uri="{BB962C8B-B14F-4D97-AF65-F5344CB8AC3E}">
        <p14:creationId xmlns:p14="http://schemas.microsoft.com/office/powerpoint/2010/main" val="35070580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The first method is called Electronic Fence,</a:t>
            </a:r>
            <a:r>
              <a:rPr lang="en-US" altLang="zh-CN" baseline="0" dirty="0" smtClean="0"/>
              <a:t> that is to </a:t>
            </a:r>
            <a:r>
              <a:rPr lang="en-US" altLang="zh-CN" dirty="0" smtClean="0"/>
              <a:t>deploy</a:t>
            </a:r>
            <a:r>
              <a:rPr lang="en-US" altLang="zh-CN" baseline="0" dirty="0" smtClean="0"/>
              <a:t> </a:t>
            </a:r>
            <a:r>
              <a:rPr lang="en-US" altLang="zh-CN" dirty="0" smtClean="0"/>
              <a:t>a number of cellular</a:t>
            </a:r>
            <a:r>
              <a:rPr lang="en-US" altLang="zh-CN" baseline="0" dirty="0" smtClean="0"/>
              <a:t> </a:t>
            </a:r>
            <a:r>
              <a:rPr lang="en-US" altLang="zh-CN" dirty="0" smtClean="0"/>
              <a:t>sensors within a specific area to capture high-strength cellular signals from FBSes. </a:t>
            </a:r>
          </a:p>
          <a:p>
            <a:endParaRPr lang="en-US" altLang="zh-CN" dirty="0" smtClean="0"/>
          </a:p>
          <a:p>
            <a:r>
              <a:rPr lang="en-US" altLang="zh-CN" dirty="0" smtClean="0"/>
              <a:t>This method is very effective, but</a:t>
            </a:r>
            <a:r>
              <a:rPr lang="en-US" altLang="zh-CN" baseline="0" dirty="0" smtClean="0"/>
              <a:t> not scalable, because</a:t>
            </a:r>
            <a:r>
              <a:rPr lang="en-US" altLang="zh-CN" dirty="0" smtClean="0"/>
              <a:t> it requires</a:t>
            </a:r>
            <a:r>
              <a:rPr lang="en-US" altLang="zh-CN" baseline="0" dirty="0" smtClean="0"/>
              <a:t> huge</a:t>
            </a:r>
            <a:r>
              <a:rPr lang="en-US" altLang="zh-CN" dirty="0" smtClean="0"/>
              <a:t> infrastructure costs.</a:t>
            </a:r>
            <a:endParaRPr lang="zh-CN" altLang="en-US" dirty="0"/>
          </a:p>
        </p:txBody>
      </p:sp>
      <p:sp>
        <p:nvSpPr>
          <p:cNvPr id="4" name="灯片编号占位符 3"/>
          <p:cNvSpPr>
            <a:spLocks noGrp="1"/>
          </p:cNvSpPr>
          <p:nvPr>
            <p:ph type="sldNum" sz="quarter" idx="10"/>
          </p:nvPr>
        </p:nvSpPr>
        <p:spPr/>
        <p:txBody>
          <a:bodyPr/>
          <a:lstStyle/>
          <a:p>
            <a:fld id="{63335F35-90B5-40B7-99D0-C87DD734519A}" type="slidenum">
              <a:rPr lang="zh-CN" altLang="en-US" smtClean="0"/>
              <a:t>15</a:t>
            </a:fld>
            <a:endParaRPr lang="zh-CN" altLang="en-US"/>
          </a:p>
        </p:txBody>
      </p:sp>
    </p:spTree>
    <p:extLst>
      <p:ext uri="{BB962C8B-B14F-4D97-AF65-F5344CB8AC3E}">
        <p14:creationId xmlns:p14="http://schemas.microsoft.com/office/powerpoint/2010/main" val="11082851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To detect FBSes in a dynamic manner, mobile carriers often employ dedicated FBS-signal detection cars to patrol along major streets. </a:t>
            </a:r>
          </a:p>
          <a:p>
            <a:endParaRPr lang="en-US" altLang="zh-CN" dirty="0" smtClean="0"/>
          </a:p>
          <a:p>
            <a:r>
              <a:rPr lang="en-US" altLang="zh-CN" dirty="0" smtClean="0"/>
              <a:t>However, this random-walk</a:t>
            </a:r>
            <a:r>
              <a:rPr lang="en-US" altLang="zh-CN" baseline="0" dirty="0" smtClean="0"/>
              <a:t> </a:t>
            </a:r>
            <a:r>
              <a:rPr lang="en-US" altLang="zh-CN" dirty="0" smtClean="0"/>
              <a:t>method is limited in coverage,</a:t>
            </a:r>
            <a:r>
              <a:rPr lang="en-US" altLang="zh-CN" baseline="0" dirty="0" smtClean="0"/>
              <a:t> and </a:t>
            </a:r>
            <a:r>
              <a:rPr lang="en-US" altLang="zh-CN" dirty="0" smtClean="0"/>
              <a:t>FBSes can be easily moved away from major</a:t>
            </a:r>
            <a:r>
              <a:rPr lang="en-US" altLang="zh-CN" baseline="0" dirty="0" smtClean="0"/>
              <a:t> </a:t>
            </a:r>
            <a:r>
              <a:rPr lang="en-US" altLang="zh-CN" dirty="0" smtClean="0"/>
              <a:t>streets or simply shut down when approaching major streets.</a:t>
            </a:r>
            <a:endParaRPr lang="zh-CN" altLang="en-US" dirty="0"/>
          </a:p>
        </p:txBody>
      </p:sp>
      <p:sp>
        <p:nvSpPr>
          <p:cNvPr id="4" name="灯片编号占位符 3"/>
          <p:cNvSpPr>
            <a:spLocks noGrp="1"/>
          </p:cNvSpPr>
          <p:nvPr>
            <p:ph type="sldNum" sz="quarter" idx="10"/>
          </p:nvPr>
        </p:nvSpPr>
        <p:spPr/>
        <p:txBody>
          <a:bodyPr/>
          <a:lstStyle/>
          <a:p>
            <a:fld id="{63335F35-90B5-40B7-99D0-C87DD734519A}" type="slidenum">
              <a:rPr lang="zh-CN" altLang="en-US" smtClean="0"/>
              <a:t>16</a:t>
            </a:fld>
            <a:endParaRPr lang="zh-CN" altLang="en-US"/>
          </a:p>
        </p:txBody>
      </p:sp>
    </p:spTree>
    <p:extLst>
      <p:ext uri="{BB962C8B-B14F-4D97-AF65-F5344CB8AC3E}">
        <p14:creationId xmlns:p14="http://schemas.microsoft.com/office/powerpoint/2010/main" val="5253866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In addition, China’s governments encourage users to report suspicious FBSes by dialing 12321. </a:t>
            </a:r>
          </a:p>
          <a:p>
            <a:endParaRPr lang="en-US" altLang="zh-CN" dirty="0" smtClean="0"/>
          </a:p>
          <a:p>
            <a:r>
              <a:rPr lang="en-US" altLang="zh-CN" dirty="0" smtClean="0"/>
              <a:t>However, most users in China do not realize the existence of FBSes at all, making this method generally useless.</a:t>
            </a:r>
            <a:endParaRPr lang="zh-CN" altLang="en-US" dirty="0"/>
          </a:p>
        </p:txBody>
      </p:sp>
      <p:sp>
        <p:nvSpPr>
          <p:cNvPr id="4" name="灯片编号占位符 3"/>
          <p:cNvSpPr>
            <a:spLocks noGrp="1"/>
          </p:cNvSpPr>
          <p:nvPr>
            <p:ph type="sldNum" sz="quarter" idx="10"/>
          </p:nvPr>
        </p:nvSpPr>
        <p:spPr/>
        <p:txBody>
          <a:bodyPr/>
          <a:lstStyle/>
          <a:p>
            <a:fld id="{63335F35-90B5-40B7-99D0-C87DD734519A}" type="slidenum">
              <a:rPr lang="zh-CN" altLang="en-US" smtClean="0"/>
              <a:t>17</a:t>
            </a:fld>
            <a:endParaRPr lang="zh-CN" altLang="en-US"/>
          </a:p>
        </p:txBody>
      </p:sp>
    </p:spTree>
    <p:extLst>
      <p:ext uri="{BB962C8B-B14F-4D97-AF65-F5344CB8AC3E}">
        <p14:creationId xmlns:p14="http://schemas.microsoft.com/office/powerpoint/2010/main" val="21107909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In academia, a few preliminary technologies have been recently proposed to detect FBSes, e.g., by developing client-side tools.</a:t>
            </a:r>
          </a:p>
          <a:p>
            <a:endParaRPr lang="en-US" altLang="zh-CN" dirty="0" smtClean="0"/>
          </a:p>
          <a:p>
            <a:r>
              <a:rPr lang="en-US" altLang="zh-CN" dirty="0" smtClean="0"/>
              <a:t>Our</a:t>
            </a:r>
            <a:r>
              <a:rPr lang="en-US" altLang="zh-CN" baseline="0" dirty="0" smtClean="0"/>
              <a:t> question is: </a:t>
            </a:r>
            <a:r>
              <a:rPr lang="en-US" altLang="zh-CN" dirty="0">
                <a:solidFill>
                  <a:srgbClr val="FF0000"/>
                </a:solidFill>
                <a:latin typeface="Arial Unicode MS" panose="020B0604020202020204" pitchFamily="34" charset="-122"/>
                <a:ea typeface="Arial Unicode MS" panose="020B0604020202020204" pitchFamily="34" charset="-122"/>
                <a:cs typeface="Arial Unicode MS" panose="020B0604020202020204" pitchFamily="34" charset="-122"/>
              </a:rPr>
              <a:t>Do they really work in large-scale practice? </a:t>
            </a:r>
            <a:endParaRPr lang="zh-CN" altLang="en-US" dirty="0"/>
          </a:p>
        </p:txBody>
      </p:sp>
      <p:sp>
        <p:nvSpPr>
          <p:cNvPr id="4" name="灯片编号占位符 3"/>
          <p:cNvSpPr>
            <a:spLocks noGrp="1"/>
          </p:cNvSpPr>
          <p:nvPr>
            <p:ph type="sldNum" sz="quarter" idx="10"/>
          </p:nvPr>
        </p:nvSpPr>
        <p:spPr/>
        <p:txBody>
          <a:bodyPr/>
          <a:lstStyle/>
          <a:p>
            <a:fld id="{63335F35-90B5-40B7-99D0-C87DD734519A}" type="slidenum">
              <a:rPr lang="zh-CN" altLang="en-US" smtClean="0"/>
              <a:t>18</a:t>
            </a:fld>
            <a:endParaRPr lang="zh-CN" altLang="en-US"/>
          </a:p>
        </p:txBody>
      </p:sp>
    </p:spTree>
    <p:extLst>
      <p:ext uri="{BB962C8B-B14F-4D97-AF65-F5344CB8AC3E}">
        <p14:creationId xmlns:p14="http://schemas.microsoft.com/office/powerpoint/2010/main" val="38122793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In</a:t>
            </a:r>
            <a:r>
              <a:rPr lang="en-US" altLang="zh-CN" baseline="0" dirty="0" smtClean="0"/>
              <a:t> order to </a:t>
            </a:r>
            <a:r>
              <a:rPr lang="en-US" altLang="zh-CN" dirty="0" smtClean="0"/>
              <a:t>understand and counter-attack FBSes at scale in the wild, we deployed</a:t>
            </a:r>
            <a:r>
              <a:rPr lang="en-US" altLang="zh-CN" baseline="0" dirty="0" smtClean="0"/>
              <a:t> a real-world system called FBS-Radar.</a:t>
            </a:r>
            <a:endParaRPr lang="zh-CN" altLang="en-US" dirty="0"/>
          </a:p>
        </p:txBody>
      </p:sp>
      <p:sp>
        <p:nvSpPr>
          <p:cNvPr id="4" name="灯片编号占位符 3"/>
          <p:cNvSpPr>
            <a:spLocks noGrp="1"/>
          </p:cNvSpPr>
          <p:nvPr>
            <p:ph type="sldNum" sz="quarter" idx="10"/>
          </p:nvPr>
        </p:nvSpPr>
        <p:spPr/>
        <p:txBody>
          <a:bodyPr/>
          <a:lstStyle/>
          <a:p>
            <a:fld id="{63335F35-90B5-40B7-99D0-C87DD734519A}" type="slidenum">
              <a:rPr lang="zh-CN" altLang="en-US" smtClean="0"/>
              <a:t>19</a:t>
            </a:fld>
            <a:endParaRPr lang="zh-CN" altLang="en-US"/>
          </a:p>
        </p:txBody>
      </p:sp>
    </p:spTree>
    <p:extLst>
      <p:ext uri="{BB962C8B-B14F-4D97-AF65-F5344CB8AC3E}">
        <p14:creationId xmlns:p14="http://schemas.microsoft.com/office/powerpoint/2010/main" val="24507970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This is the outline of my presentation. First, let’s look at the background with two stories.</a:t>
            </a:r>
            <a:endParaRPr lang="zh-CN" altLang="en-US" dirty="0"/>
          </a:p>
        </p:txBody>
      </p:sp>
      <p:sp>
        <p:nvSpPr>
          <p:cNvPr id="4" name="灯片编号占位符 3"/>
          <p:cNvSpPr>
            <a:spLocks noGrp="1"/>
          </p:cNvSpPr>
          <p:nvPr>
            <p:ph type="sldNum" sz="quarter" idx="10"/>
          </p:nvPr>
        </p:nvSpPr>
        <p:spPr/>
        <p:txBody>
          <a:bodyPr/>
          <a:lstStyle/>
          <a:p>
            <a:fld id="{63335F35-90B5-40B7-99D0-C87DD734519A}" type="slidenum">
              <a:rPr lang="zh-CN" altLang="en-US" smtClean="0"/>
              <a:t>2</a:t>
            </a:fld>
            <a:endParaRPr lang="zh-CN" altLang="en-US"/>
          </a:p>
        </p:txBody>
      </p:sp>
    </p:spTree>
    <p:extLst>
      <p:ext uri="{BB962C8B-B14F-4D97-AF65-F5344CB8AC3E}">
        <p14:creationId xmlns:p14="http://schemas.microsoft.com/office/powerpoint/2010/main" val="24426480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defTabSz="947593">
              <a:defRPr/>
            </a:pPr>
            <a:r>
              <a:rPr lang="en-US" altLang="zh-CN" dirty="0" smtClean="0"/>
              <a:t>To obtain a large user base for FBS-Radar, we utilized</a:t>
            </a:r>
            <a:r>
              <a:rPr lang="en-US" altLang="zh-CN" baseline="0" dirty="0" smtClean="0"/>
              <a:t> a very popular mobile app called Baidu PhoneGuard</a:t>
            </a:r>
            <a:r>
              <a:rPr lang="en-US" altLang="zh-CN" dirty="0" smtClean="0"/>
              <a:t>.</a:t>
            </a:r>
          </a:p>
          <a:p>
            <a:pPr defTabSz="947593">
              <a:defRPr/>
            </a:pPr>
            <a:endParaRPr lang="en-US" altLang="zh-CN" dirty="0" smtClean="0"/>
          </a:p>
          <a:p>
            <a:pPr defTabSz="947593">
              <a:defRPr/>
            </a:pPr>
            <a:r>
              <a:rPr lang="en-US" altLang="zh-CN" dirty="0" smtClean="0"/>
              <a:t>We asked PhoneGuard users to opt-in: whenever a suspicious message arrived at their cellphone, the message and its metadata</a:t>
            </a:r>
            <a:r>
              <a:rPr lang="en-US" altLang="zh-CN" baseline="0" dirty="0" smtClean="0"/>
              <a:t> </a:t>
            </a:r>
            <a:r>
              <a:rPr lang="en-US" altLang="zh-CN" dirty="0" smtClean="0"/>
              <a:t>were reported to our cloud, as well as information about the recent BS connections and nearby </a:t>
            </a:r>
            <a:r>
              <a:rPr lang="en-US" altLang="zh-CN" dirty="0" err="1" smtClean="0"/>
              <a:t>WiFi</a:t>
            </a:r>
            <a:r>
              <a:rPr lang="en-US" altLang="zh-CN" dirty="0" smtClean="0"/>
              <a:t> Access Points. </a:t>
            </a:r>
          </a:p>
          <a:p>
            <a:pPr defTabSz="947593">
              <a:defRPr/>
            </a:pPr>
            <a:endParaRPr lang="en-US" altLang="zh-CN" dirty="0" smtClean="0"/>
          </a:p>
          <a:p>
            <a:pPr defTabSz="947593">
              <a:defRPr/>
            </a:pPr>
            <a:r>
              <a:rPr lang="en-US" altLang="zh-CN" dirty="0" smtClean="0"/>
              <a:t>Here we define a</a:t>
            </a:r>
            <a:r>
              <a:rPr lang="en-US" altLang="zh-CN" baseline="0" dirty="0" smtClean="0"/>
              <a:t> </a:t>
            </a:r>
            <a:r>
              <a:rPr lang="en-US" altLang="zh-CN" dirty="0" smtClean="0"/>
              <a:t>message to be suspicious if the</a:t>
            </a:r>
            <a:r>
              <a:rPr lang="en-US" altLang="zh-CN" baseline="0" dirty="0" smtClean="0"/>
              <a:t> </a:t>
            </a:r>
            <a:r>
              <a:rPr lang="en-US" altLang="zh-CN" dirty="0" smtClean="0"/>
              <a:t>sender’s number is not in the recipient’s contact list, or the number is an authoritative number.</a:t>
            </a:r>
            <a:endParaRPr lang="zh-CN" altLang="en-US" dirty="0" smtClean="0"/>
          </a:p>
        </p:txBody>
      </p:sp>
      <p:sp>
        <p:nvSpPr>
          <p:cNvPr id="4" name="灯片编号占位符 3"/>
          <p:cNvSpPr>
            <a:spLocks noGrp="1"/>
          </p:cNvSpPr>
          <p:nvPr>
            <p:ph type="sldNum" sz="quarter" idx="10"/>
          </p:nvPr>
        </p:nvSpPr>
        <p:spPr/>
        <p:txBody>
          <a:bodyPr/>
          <a:lstStyle/>
          <a:p>
            <a:fld id="{63335F35-90B5-40B7-99D0-C87DD734519A}" type="slidenum">
              <a:rPr lang="zh-CN" altLang="en-US" smtClean="0"/>
              <a:t>20</a:t>
            </a:fld>
            <a:endParaRPr lang="zh-CN" altLang="en-US"/>
          </a:p>
        </p:txBody>
      </p:sp>
    </p:spTree>
    <p:extLst>
      <p:ext uri="{BB962C8B-B14F-4D97-AF65-F5344CB8AC3E}">
        <p14:creationId xmlns:p14="http://schemas.microsoft.com/office/powerpoint/2010/main" val="634665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Using the crowdsourced data from nearly 100M</a:t>
            </a:r>
            <a:r>
              <a:rPr lang="en-US" altLang="zh-CN" baseline="0" dirty="0" smtClean="0"/>
              <a:t> users</a:t>
            </a:r>
            <a:r>
              <a:rPr lang="en-US" altLang="zh-CN" dirty="0" smtClean="0"/>
              <a:t>, we comprehensively explored a variety of methods for detecting FBSes, and finally found five methods that are really effective.</a:t>
            </a:r>
            <a:endParaRPr lang="zh-CN" altLang="en-US" dirty="0"/>
          </a:p>
        </p:txBody>
      </p:sp>
      <p:sp>
        <p:nvSpPr>
          <p:cNvPr id="4" name="灯片编号占位符 3"/>
          <p:cNvSpPr>
            <a:spLocks noGrp="1"/>
          </p:cNvSpPr>
          <p:nvPr>
            <p:ph type="sldNum" sz="quarter" idx="10"/>
          </p:nvPr>
        </p:nvSpPr>
        <p:spPr/>
        <p:txBody>
          <a:bodyPr/>
          <a:lstStyle/>
          <a:p>
            <a:fld id="{63335F35-90B5-40B7-99D0-C87DD734519A}" type="slidenum">
              <a:rPr lang="zh-CN" altLang="en-US" smtClean="0"/>
              <a:t>21</a:t>
            </a:fld>
            <a:endParaRPr lang="zh-CN" altLang="en-US"/>
          </a:p>
        </p:txBody>
      </p:sp>
    </p:spTree>
    <p:extLst>
      <p:ext uri="{BB962C8B-B14F-4D97-AF65-F5344CB8AC3E}">
        <p14:creationId xmlns:p14="http://schemas.microsoft.com/office/powerpoint/2010/main" val="28835854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First, through signal strength examination, we find that 0.23% of suspicious messages were associated with unreasonably high</a:t>
            </a:r>
            <a:r>
              <a:rPr lang="en-US" altLang="zh-CN" baseline="0" dirty="0" smtClean="0"/>
              <a:t> signal </a:t>
            </a:r>
            <a:r>
              <a:rPr lang="en-US" altLang="zh-CN" dirty="0" smtClean="0"/>
              <a:t>strength.</a:t>
            </a:r>
          </a:p>
          <a:p>
            <a:endParaRPr lang="en-US" altLang="zh-CN" dirty="0" smtClean="0"/>
          </a:p>
          <a:p>
            <a:r>
              <a:rPr lang="en-US" altLang="zh-CN" dirty="0" smtClean="0"/>
              <a:t>However,</a:t>
            </a:r>
            <a:r>
              <a:rPr lang="en-US" altLang="zh-CN" baseline="0" dirty="0" smtClean="0"/>
              <a:t> this is a very conservative method because most cellphones affected by the FBS perceive a reasonable signal strength.</a:t>
            </a:r>
          </a:p>
          <a:p>
            <a:r>
              <a:rPr lang="en-US" altLang="zh-CN" baseline="0" dirty="0" smtClean="0"/>
              <a:t>Although the FBS is using an extremely high signal strength, when the signal reaches a user device, the perceived signal strength may seem reasonable.  </a:t>
            </a:r>
            <a:endParaRPr lang="en-US" altLang="zh-CN" dirty="0" smtClean="0"/>
          </a:p>
        </p:txBody>
      </p:sp>
      <p:sp>
        <p:nvSpPr>
          <p:cNvPr id="4" name="灯片编号占位符 3"/>
          <p:cNvSpPr>
            <a:spLocks noGrp="1"/>
          </p:cNvSpPr>
          <p:nvPr>
            <p:ph type="sldNum" sz="quarter" idx="10"/>
          </p:nvPr>
        </p:nvSpPr>
        <p:spPr/>
        <p:txBody>
          <a:bodyPr/>
          <a:lstStyle/>
          <a:p>
            <a:fld id="{63335F35-90B5-40B7-99D0-C87DD734519A}" type="slidenum">
              <a:rPr lang="zh-CN" altLang="en-US" smtClean="0"/>
              <a:t>22</a:t>
            </a:fld>
            <a:endParaRPr lang="zh-CN" altLang="en-US"/>
          </a:p>
        </p:txBody>
      </p:sp>
    </p:spTree>
    <p:extLst>
      <p:ext uri="{BB962C8B-B14F-4D97-AF65-F5344CB8AC3E}">
        <p14:creationId xmlns:p14="http://schemas.microsoft.com/office/powerpoint/2010/main" val="11593707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defTabSz="947593">
              <a:defRPr/>
            </a:pPr>
            <a:r>
              <a:rPr lang="en-US" altLang="zh-CN" dirty="0" smtClean="0"/>
              <a:t>Second, by BS ID Syntax</a:t>
            </a:r>
            <a:r>
              <a:rPr lang="en-US" altLang="zh-CN" baseline="0" dirty="0" smtClean="0"/>
              <a:t> Checking, we find that </a:t>
            </a:r>
            <a:r>
              <a:rPr lang="en-US" altLang="zh-CN" dirty="0">
                <a:latin typeface="Arial Unicode MS" panose="020B0604020202020204" pitchFamily="34" charset="-122"/>
                <a:ea typeface="Arial Unicode MS" panose="020B0604020202020204" pitchFamily="34" charset="-122"/>
                <a:cs typeface="Arial Unicode MS" panose="020B0604020202020204" pitchFamily="34" charset="-122"/>
              </a:rPr>
              <a:t>0.15% of suspicious messages were sent by BSes with syntactically invalid IDs</a:t>
            </a:r>
            <a:r>
              <a:rPr lang="en-US" altLang="zh-CN" dirty="0"/>
              <a:t>.</a:t>
            </a:r>
          </a:p>
          <a:p>
            <a:pPr defTabSz="947593">
              <a:defRPr/>
            </a:pPr>
            <a:endParaRPr lang="en-US" altLang="zh-CN" dirty="0"/>
          </a:p>
          <a:p>
            <a:pPr defTabSz="947593">
              <a:defRPr/>
            </a:pPr>
            <a:r>
              <a:rPr lang="en-US" altLang="zh-CN" dirty="0"/>
              <a:t>This method is very simple and limited, because most FBS operators are not so stupid in </a:t>
            </a:r>
            <a:r>
              <a:rPr lang="en-US" altLang="zh-CN" dirty="0" smtClean="0"/>
              <a:t>setting</a:t>
            </a:r>
            <a:r>
              <a:rPr lang="en-US" altLang="zh-CN" baseline="0" dirty="0" smtClean="0"/>
              <a:t> the</a:t>
            </a:r>
            <a:r>
              <a:rPr lang="en-US" altLang="zh-CN" dirty="0" smtClean="0"/>
              <a:t> </a:t>
            </a:r>
            <a:r>
              <a:rPr lang="en-US" altLang="zh-CN" dirty="0"/>
              <a:t>ID.</a:t>
            </a:r>
            <a:endParaRPr lang="zh-CN" altLang="en-US"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4" name="灯片编号占位符 3"/>
          <p:cNvSpPr>
            <a:spLocks noGrp="1"/>
          </p:cNvSpPr>
          <p:nvPr>
            <p:ph type="sldNum" sz="quarter" idx="10"/>
          </p:nvPr>
        </p:nvSpPr>
        <p:spPr/>
        <p:txBody>
          <a:bodyPr/>
          <a:lstStyle/>
          <a:p>
            <a:fld id="{63335F35-90B5-40B7-99D0-C87DD734519A}" type="slidenum">
              <a:rPr lang="zh-CN" altLang="en-US" smtClean="0"/>
              <a:t>23</a:t>
            </a:fld>
            <a:endParaRPr lang="zh-CN" altLang="en-US"/>
          </a:p>
        </p:txBody>
      </p:sp>
    </p:spTree>
    <p:extLst>
      <p:ext uri="{BB962C8B-B14F-4D97-AF65-F5344CB8AC3E}">
        <p14:creationId xmlns:p14="http://schemas.microsoft.com/office/powerpoint/2010/main" val="35494020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defTabSz="947593">
              <a:defRPr/>
            </a:pPr>
            <a:r>
              <a:rPr lang="en-US" altLang="zh-CN" dirty="0" smtClean="0"/>
              <a:t>Third, by</a:t>
            </a:r>
            <a:r>
              <a:rPr lang="en-US" altLang="zh-CN" baseline="0" dirty="0" smtClean="0"/>
              <a:t> message content mining using a bag-of-words SVM classifier, we find that </a:t>
            </a:r>
            <a:r>
              <a:rPr lang="en-US" altLang="zh-CN" dirty="0">
                <a:latin typeface="Arial Unicode MS" panose="020B0604020202020204" pitchFamily="34" charset="-122"/>
                <a:ea typeface="Arial Unicode MS" panose="020B0604020202020204" pitchFamily="34" charset="-122"/>
                <a:cs typeface="Arial Unicode MS" panose="020B0604020202020204" pitchFamily="34" charset="-122"/>
              </a:rPr>
              <a:t>0.16% of suspicious messages came from authoritative phone numbers and were determined to contain fraud texts</a:t>
            </a:r>
            <a:r>
              <a:rPr lang="en-US" altLang="zh-CN" baseline="0" dirty="0" smtClean="0"/>
              <a:t>. Clearly, such FBSes are using spoofed phone numbers. </a:t>
            </a:r>
          </a:p>
          <a:p>
            <a:pPr defTabSz="947593">
              <a:defRPr/>
            </a:pPr>
            <a:endParaRPr lang="en-US" altLang="zh-CN" baseline="0" dirty="0" smtClean="0"/>
          </a:p>
          <a:p>
            <a:pPr defTabSz="947593">
              <a:defRPr/>
            </a:pPr>
            <a:r>
              <a:rPr lang="en-US" altLang="zh-CN" baseline="0" dirty="0" smtClean="0"/>
              <a:t>This machine learning method has two shortcomings: 1) it is computation intensive; 2) it needs to analyze the message content so it violates the user privacy. </a:t>
            </a:r>
            <a:endParaRPr lang="zh-CN" altLang="en-US" dirty="0"/>
          </a:p>
        </p:txBody>
      </p:sp>
      <p:sp>
        <p:nvSpPr>
          <p:cNvPr id="4" name="灯片编号占位符 3"/>
          <p:cNvSpPr>
            <a:spLocks noGrp="1"/>
          </p:cNvSpPr>
          <p:nvPr>
            <p:ph type="sldNum" sz="quarter" idx="10"/>
          </p:nvPr>
        </p:nvSpPr>
        <p:spPr/>
        <p:txBody>
          <a:bodyPr/>
          <a:lstStyle/>
          <a:p>
            <a:fld id="{63335F35-90B5-40B7-99D0-C87DD734519A}" type="slidenum">
              <a:rPr lang="zh-CN" altLang="en-US" smtClean="0"/>
              <a:t>24</a:t>
            </a:fld>
            <a:endParaRPr lang="zh-CN" altLang="en-US"/>
          </a:p>
        </p:txBody>
      </p:sp>
    </p:spTree>
    <p:extLst>
      <p:ext uri="{BB962C8B-B14F-4D97-AF65-F5344CB8AC3E}">
        <p14:creationId xmlns:p14="http://schemas.microsoft.com/office/powerpoint/2010/main" val="29424638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The 4</a:t>
            </a:r>
            <a:r>
              <a:rPr lang="en-US" altLang="zh-CN" baseline="30000" dirty="0" smtClean="0"/>
              <a:t>th</a:t>
            </a:r>
            <a:r>
              <a:rPr lang="en-US" altLang="zh-CN" dirty="0" smtClean="0"/>
              <a:t> method is called BS-</a:t>
            </a:r>
            <a:r>
              <a:rPr lang="en-US" altLang="zh-CN" dirty="0" err="1" smtClean="0"/>
              <a:t>WiFi</a:t>
            </a:r>
            <a:r>
              <a:rPr lang="en-US" altLang="zh-CN" dirty="0" smtClean="0"/>
              <a:t> Location Analysis. For every message, we first map the currently connected base</a:t>
            </a:r>
            <a:r>
              <a:rPr lang="en-US" altLang="zh-CN" baseline="0" dirty="0" smtClean="0"/>
              <a:t> station’s</a:t>
            </a:r>
            <a:r>
              <a:rPr lang="en-US" altLang="zh-CN" dirty="0" smtClean="0"/>
              <a:t> ID to its claimed location. Note that every legitimate BS ID is associated with a fixed location.</a:t>
            </a:r>
          </a:p>
          <a:p>
            <a:endParaRPr lang="en-US" altLang="zh-CN" dirty="0" smtClean="0"/>
          </a:p>
          <a:p>
            <a:r>
              <a:rPr lang="en-US" altLang="zh-CN" dirty="0" smtClean="0"/>
              <a:t>Second, we determine the user’s location based on nearby </a:t>
            </a:r>
            <a:r>
              <a:rPr lang="en-US" altLang="zh-CN" dirty="0" err="1" smtClean="0"/>
              <a:t>WiFi</a:t>
            </a:r>
            <a:r>
              <a:rPr lang="en-US" altLang="zh-CN" dirty="0" smtClean="0"/>
              <a:t> APs. </a:t>
            </a:r>
          </a:p>
          <a:p>
            <a:endParaRPr lang="en-US" altLang="zh-CN" dirty="0" smtClean="0"/>
          </a:p>
          <a:p>
            <a:r>
              <a:rPr lang="en-US" altLang="zh-CN" dirty="0" smtClean="0"/>
              <a:t>By comparing the two locations, we find a huge gap between legitimate and fake BSes.</a:t>
            </a:r>
          </a:p>
          <a:p>
            <a:r>
              <a:rPr lang="en-US" altLang="zh-CN" dirty="0" smtClean="0"/>
              <a:t>Therefore,</a:t>
            </a:r>
            <a:r>
              <a:rPr lang="en-US" altLang="zh-CN" baseline="0" dirty="0" smtClean="0"/>
              <a:t> </a:t>
            </a:r>
            <a:r>
              <a:rPr lang="en-US" altLang="zh-CN" dirty="0" smtClean="0"/>
              <a:t>4.1% of suspicious messages were sent by BSes that were not in their correct geolocation, i.e., they were spoofing the ID of a legitimate but distant BS.  And this is the most effective method.</a:t>
            </a:r>
            <a:endParaRPr lang="zh-CN" altLang="en-US" dirty="0"/>
          </a:p>
        </p:txBody>
      </p:sp>
      <p:sp>
        <p:nvSpPr>
          <p:cNvPr id="4" name="灯片编号占位符 3"/>
          <p:cNvSpPr>
            <a:spLocks noGrp="1"/>
          </p:cNvSpPr>
          <p:nvPr>
            <p:ph type="sldNum" sz="quarter" idx="10"/>
          </p:nvPr>
        </p:nvSpPr>
        <p:spPr/>
        <p:txBody>
          <a:bodyPr/>
          <a:lstStyle/>
          <a:p>
            <a:fld id="{63335F35-90B5-40B7-99D0-C87DD734519A}" type="slidenum">
              <a:rPr lang="zh-CN" altLang="en-US" smtClean="0"/>
              <a:t>25</a:t>
            </a:fld>
            <a:endParaRPr lang="zh-CN" altLang="en-US"/>
          </a:p>
        </p:txBody>
      </p:sp>
    </p:spTree>
    <p:extLst>
      <p:ext uri="{BB962C8B-B14F-4D97-AF65-F5344CB8AC3E}">
        <p14:creationId xmlns:p14="http://schemas.microsoft.com/office/powerpoint/2010/main" val="14429728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At</a:t>
            </a:r>
            <a:r>
              <a:rPr lang="en-US" altLang="zh-CN" baseline="0" dirty="0" smtClean="0"/>
              <a:t> this point, some people may have a doubt like:  If I’m an attacker, can I avoid your detection by simply counterfeiting a nearby BS ID? </a:t>
            </a:r>
          </a:p>
          <a:p>
            <a:endParaRPr lang="en-US" altLang="zh-CN" baseline="0" dirty="0" smtClean="0"/>
          </a:p>
          <a:p>
            <a:r>
              <a:rPr lang="en-US" altLang="zh-CN" baseline="0" dirty="0" smtClean="0"/>
              <a:t>The answer is: yes, you can! </a:t>
            </a:r>
            <a:r>
              <a:rPr lang="en-US" altLang="zh-CN" baseline="0" smtClean="0"/>
              <a:t>But </a:t>
            </a:r>
            <a:r>
              <a:rPr lang="en-US" altLang="zh-CN" baseline="0" dirty="0" smtClean="0"/>
              <a:t>in this case, user devices will maintain their existing connections to the legitimate cell tower, rather than switch over to the FBS</a:t>
            </a:r>
            <a:r>
              <a:rPr lang="en-US" altLang="zh-CN" baseline="0" smtClean="0"/>
              <a:t>.  The </a:t>
            </a:r>
            <a:r>
              <a:rPr lang="en-US" altLang="zh-CN" baseline="0" dirty="0" smtClean="0"/>
              <a:t>cellphone may think that: …</a:t>
            </a:r>
          </a:p>
        </p:txBody>
      </p:sp>
      <p:sp>
        <p:nvSpPr>
          <p:cNvPr id="4" name="灯片编号占位符 3"/>
          <p:cNvSpPr>
            <a:spLocks noGrp="1"/>
          </p:cNvSpPr>
          <p:nvPr>
            <p:ph type="sldNum" sz="quarter" idx="10"/>
          </p:nvPr>
        </p:nvSpPr>
        <p:spPr/>
        <p:txBody>
          <a:bodyPr/>
          <a:lstStyle/>
          <a:p>
            <a:fld id="{63335F35-90B5-40B7-99D0-C87DD734519A}" type="slidenum">
              <a:rPr lang="zh-CN" altLang="en-US" smtClean="0"/>
              <a:t>26</a:t>
            </a:fld>
            <a:endParaRPr lang="zh-CN" altLang="en-US"/>
          </a:p>
        </p:txBody>
      </p:sp>
    </p:spTree>
    <p:extLst>
      <p:ext uri="{BB962C8B-B14F-4D97-AF65-F5344CB8AC3E}">
        <p14:creationId xmlns:p14="http://schemas.microsoft.com/office/powerpoint/2010/main" val="34626559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Although the 4</a:t>
            </a:r>
            <a:r>
              <a:rPr lang="en-US" altLang="zh-CN" baseline="30000" dirty="0" smtClean="0"/>
              <a:t>th</a:t>
            </a:r>
            <a:r>
              <a:rPr lang="en-US" altLang="zh-CN" baseline="0" dirty="0" smtClean="0"/>
              <a:t> method is the most effective, it doesn’t work when the </a:t>
            </a:r>
            <a:r>
              <a:rPr lang="en-US" altLang="zh-CN" baseline="0" dirty="0" err="1" smtClean="0"/>
              <a:t>WiFi</a:t>
            </a:r>
            <a:r>
              <a:rPr lang="en-US" altLang="zh-CN" baseline="0" dirty="0" smtClean="0"/>
              <a:t> location information is not available.</a:t>
            </a:r>
          </a:p>
          <a:p>
            <a:r>
              <a:rPr lang="en-US" altLang="zh-CN" baseline="0" dirty="0" smtClean="0"/>
              <a:t>In this case, we would use the 5</a:t>
            </a:r>
            <a:r>
              <a:rPr lang="en-US" altLang="zh-CN" baseline="30000" dirty="0" smtClean="0"/>
              <a:t>th</a:t>
            </a:r>
            <a:r>
              <a:rPr lang="en-US" altLang="zh-CN" baseline="0" dirty="0" smtClean="0"/>
              <a:t> method called BS-handover speed estimation. </a:t>
            </a:r>
          </a:p>
          <a:p>
            <a:r>
              <a:rPr lang="en-US" altLang="zh-CN" baseline="0" dirty="0" smtClean="0"/>
              <a:t>And this is why for every message we require the user to report three consecutive BS connections. </a:t>
            </a:r>
          </a:p>
          <a:p>
            <a:endParaRPr lang="en-US" altLang="zh-CN" baseline="0" dirty="0" smtClean="0"/>
          </a:p>
          <a:p>
            <a:r>
              <a:rPr lang="en-US" altLang="zh-CN" baseline="0" dirty="0" smtClean="0"/>
              <a:t>Using these information, we can estimate the maximum, the average, and the minimum BS-handover speed. </a:t>
            </a:r>
            <a:endParaRPr lang="zh-CN" altLang="en-US" dirty="0"/>
          </a:p>
        </p:txBody>
      </p:sp>
      <p:sp>
        <p:nvSpPr>
          <p:cNvPr id="4" name="灯片编号占位符 3"/>
          <p:cNvSpPr>
            <a:spLocks noGrp="1"/>
          </p:cNvSpPr>
          <p:nvPr>
            <p:ph type="sldNum" sz="quarter" idx="10"/>
          </p:nvPr>
        </p:nvSpPr>
        <p:spPr/>
        <p:txBody>
          <a:bodyPr/>
          <a:lstStyle/>
          <a:p>
            <a:fld id="{63335F35-90B5-40B7-99D0-C87DD734519A}" type="slidenum">
              <a:rPr lang="zh-CN" altLang="en-US" smtClean="0"/>
              <a:t>27</a:t>
            </a:fld>
            <a:endParaRPr lang="zh-CN" altLang="en-US"/>
          </a:p>
        </p:txBody>
      </p:sp>
    </p:spTree>
    <p:extLst>
      <p:ext uri="{BB962C8B-B14F-4D97-AF65-F5344CB8AC3E}">
        <p14:creationId xmlns:p14="http://schemas.microsoft.com/office/powerpoint/2010/main" val="405081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Undoubtedly, the BS-handover</a:t>
            </a:r>
            <a:r>
              <a:rPr lang="en-US" altLang="zh-CN" baseline="0" dirty="0" smtClean="0"/>
              <a:t> speed shouldn’t exceed certain thresholds</a:t>
            </a:r>
            <a:r>
              <a:rPr lang="en-US" altLang="zh-CN" dirty="0" smtClean="0"/>
              <a:t>. </a:t>
            </a:r>
          </a:p>
          <a:p>
            <a:endParaRPr lang="en-US" altLang="zh-CN" dirty="0" smtClean="0"/>
          </a:p>
          <a:p>
            <a:r>
              <a:rPr lang="en-US" altLang="zh-CN" dirty="0" smtClean="0"/>
              <a:t>To avoid false positives, we use</a:t>
            </a:r>
            <a:r>
              <a:rPr lang="en-US" altLang="zh-CN" baseline="0" dirty="0" smtClean="0"/>
              <a:t> the most conservative threshold, and find at least </a:t>
            </a:r>
            <a:r>
              <a:rPr lang="en-US" altLang="zh-CN" dirty="0"/>
              <a:t>0.39% of suspicious SMS messages come from FBSes</a:t>
            </a:r>
            <a:r>
              <a:rPr lang="en-US" altLang="zh-CN" dirty="0" smtClean="0"/>
              <a:t>. </a:t>
            </a:r>
            <a:endParaRPr lang="zh-CN" altLang="en-US" dirty="0"/>
          </a:p>
        </p:txBody>
      </p:sp>
      <p:sp>
        <p:nvSpPr>
          <p:cNvPr id="4" name="灯片编号占位符 3"/>
          <p:cNvSpPr>
            <a:spLocks noGrp="1"/>
          </p:cNvSpPr>
          <p:nvPr>
            <p:ph type="sldNum" sz="quarter" idx="10"/>
          </p:nvPr>
        </p:nvSpPr>
        <p:spPr/>
        <p:txBody>
          <a:bodyPr/>
          <a:lstStyle/>
          <a:p>
            <a:fld id="{63335F35-90B5-40B7-99D0-C87DD734519A}" type="slidenum">
              <a:rPr lang="zh-CN" altLang="en-US" smtClean="0"/>
              <a:t>28</a:t>
            </a:fld>
            <a:endParaRPr lang="zh-CN" altLang="en-US"/>
          </a:p>
        </p:txBody>
      </p:sp>
    </p:spTree>
    <p:extLst>
      <p:ext uri="{BB962C8B-B14F-4D97-AF65-F5344CB8AC3E}">
        <p14:creationId xmlns:p14="http://schemas.microsoft.com/office/powerpoint/2010/main" val="21644708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In total,</a:t>
            </a:r>
            <a:r>
              <a:rPr lang="en-US" altLang="zh-CN" baseline="0" dirty="0" smtClean="0"/>
              <a:t> we detect ...</a:t>
            </a:r>
          </a:p>
          <a:p>
            <a:endParaRPr lang="en-US" altLang="zh-CN" baseline="0" dirty="0" smtClean="0"/>
          </a:p>
          <a:p>
            <a:r>
              <a:rPr lang="en-US" altLang="zh-CN" baseline="0" dirty="0" smtClean="0"/>
              <a:t>Our another important finding is that </a:t>
            </a:r>
            <a:r>
              <a:rPr lang="en-US" altLang="zh-CN" baseline="0" smtClean="0"/>
              <a:t>… !</a:t>
            </a:r>
            <a:endParaRPr lang="en-US" altLang="zh-CN" baseline="0" dirty="0" smtClean="0"/>
          </a:p>
        </p:txBody>
      </p:sp>
      <p:sp>
        <p:nvSpPr>
          <p:cNvPr id="4" name="灯片编号占位符 3"/>
          <p:cNvSpPr>
            <a:spLocks noGrp="1"/>
          </p:cNvSpPr>
          <p:nvPr>
            <p:ph type="sldNum" sz="quarter" idx="10"/>
          </p:nvPr>
        </p:nvSpPr>
        <p:spPr/>
        <p:txBody>
          <a:bodyPr/>
          <a:lstStyle/>
          <a:p>
            <a:fld id="{63335F35-90B5-40B7-99D0-C87DD734519A}" type="slidenum">
              <a:rPr lang="zh-CN" altLang="en-US" smtClean="0"/>
              <a:t>29</a:t>
            </a:fld>
            <a:endParaRPr lang="zh-CN" altLang="en-US"/>
          </a:p>
        </p:txBody>
      </p:sp>
    </p:spTree>
    <p:extLst>
      <p:ext uri="{BB962C8B-B14F-4D97-AF65-F5344CB8AC3E}">
        <p14:creationId xmlns:p14="http://schemas.microsoft.com/office/powerpoint/2010/main" val="36616268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Story 1: In last</a:t>
            </a:r>
            <a:r>
              <a:rPr lang="en-US" altLang="zh-CN" baseline="0" dirty="0" smtClean="0"/>
              <a:t> year’s</a:t>
            </a:r>
            <a:r>
              <a:rPr lang="en-US" altLang="zh-CN" dirty="0" smtClean="0"/>
              <a:t> August,</a:t>
            </a:r>
            <a:r>
              <a:rPr lang="en-US" altLang="zh-CN" baseline="0" dirty="0" smtClean="0"/>
              <a:t> an 18-year-old girl entered a Chinese university as an undergraduate freshman. She came from a poor village, and she applied for a student loan from the Agriculture Bank of China. </a:t>
            </a:r>
          </a:p>
          <a:p>
            <a:endParaRPr lang="en-US" altLang="zh-CN" baseline="0" dirty="0" smtClean="0"/>
          </a:p>
          <a:p>
            <a:r>
              <a:rPr lang="en-US" altLang="zh-CN" baseline="0" dirty="0" smtClean="0"/>
              <a:t>Several days later, her cellphone received a text message from 95599, which is the official phone number of the Agriculture Bank of China. The message says: … On getting this message, the girl happily transferred almost all her savings to the designated bank account.</a:t>
            </a:r>
          </a:p>
          <a:p>
            <a:endParaRPr lang="en-US" altLang="zh-CN" baseline="0" dirty="0" smtClean="0"/>
          </a:p>
          <a:p>
            <a:r>
              <a:rPr lang="en-US" altLang="zh-CN" baseline="0" dirty="0" smtClean="0"/>
              <a:t>Before long, she realized that the Agriculture Bank of China had never sent her any message and thus she was cheated. </a:t>
            </a:r>
          </a:p>
          <a:p>
            <a:r>
              <a:rPr lang="en-US" altLang="zh-CN" baseline="0" dirty="0" smtClean="0"/>
              <a:t>A couple of days later, she died because of the deep sorrow and regret. Obviously, this is a tragedy, but not the only tragedy.</a:t>
            </a:r>
            <a:endParaRPr lang="zh-CN" altLang="en-US" dirty="0"/>
          </a:p>
        </p:txBody>
      </p:sp>
      <p:sp>
        <p:nvSpPr>
          <p:cNvPr id="4" name="灯片编号占位符 3"/>
          <p:cNvSpPr>
            <a:spLocks noGrp="1"/>
          </p:cNvSpPr>
          <p:nvPr>
            <p:ph type="sldNum" sz="quarter" idx="10"/>
          </p:nvPr>
        </p:nvSpPr>
        <p:spPr/>
        <p:txBody>
          <a:bodyPr/>
          <a:lstStyle/>
          <a:p>
            <a:fld id="{63335F35-90B5-40B7-99D0-C87DD734519A}" type="slidenum">
              <a:rPr lang="zh-CN" altLang="en-US" smtClean="0"/>
              <a:t>3</a:t>
            </a:fld>
            <a:endParaRPr lang="zh-CN" altLang="en-US"/>
          </a:p>
        </p:txBody>
      </p:sp>
    </p:spTree>
    <p:extLst>
      <p:ext uri="{BB962C8B-B14F-4D97-AF65-F5344CB8AC3E}">
        <p14:creationId xmlns:p14="http://schemas.microsoft.com/office/powerpoint/2010/main" val="23185160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Besides identifying FBSes, we also help the police officers arrest</a:t>
            </a:r>
            <a:r>
              <a:rPr lang="en-US" altLang="zh-CN" baseline="0" dirty="0" smtClean="0"/>
              <a:t> FBS operators</a:t>
            </a:r>
            <a:r>
              <a:rPr lang="en-US" altLang="zh-CN" dirty="0" smtClean="0"/>
              <a:t>. To achieve</a:t>
            </a:r>
            <a:r>
              <a:rPr lang="en-US" altLang="zh-CN" baseline="0" dirty="0" smtClean="0"/>
              <a:t> this goal</a:t>
            </a:r>
            <a:r>
              <a:rPr lang="en-US" altLang="zh-CN" dirty="0" smtClean="0"/>
              <a:t>, (</a:t>
            </a:r>
            <a:r>
              <a:rPr lang="zh-CN" altLang="en-US" dirty="0" smtClean="0"/>
              <a:t>翻页</a:t>
            </a:r>
            <a:r>
              <a:rPr lang="en-US" altLang="zh-CN" dirty="0" smtClean="0"/>
              <a:t>)</a:t>
            </a:r>
            <a:endParaRPr lang="zh-CN" altLang="en-US" dirty="0"/>
          </a:p>
        </p:txBody>
      </p:sp>
      <p:sp>
        <p:nvSpPr>
          <p:cNvPr id="4" name="灯片编号占位符 3"/>
          <p:cNvSpPr>
            <a:spLocks noGrp="1"/>
          </p:cNvSpPr>
          <p:nvPr>
            <p:ph type="sldNum" sz="quarter" idx="10"/>
          </p:nvPr>
        </p:nvSpPr>
        <p:spPr/>
        <p:txBody>
          <a:bodyPr/>
          <a:lstStyle/>
          <a:p>
            <a:fld id="{63335F35-90B5-40B7-99D0-C87DD734519A}" type="slidenum">
              <a:rPr lang="zh-CN" altLang="en-US" smtClean="0"/>
              <a:t>30</a:t>
            </a:fld>
            <a:endParaRPr lang="zh-CN" altLang="en-US"/>
          </a:p>
        </p:txBody>
      </p:sp>
    </p:spTree>
    <p:extLst>
      <p:ext uri="{BB962C8B-B14F-4D97-AF65-F5344CB8AC3E}">
        <p14:creationId xmlns:p14="http://schemas.microsoft.com/office/powerpoint/2010/main" val="33651547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we need to locate FBSes. In particular, we wish to understand which FBSes are in fact the same one.</a:t>
            </a:r>
            <a:endParaRPr lang="zh-CN" altLang="en-US" dirty="0"/>
          </a:p>
        </p:txBody>
      </p:sp>
      <p:sp>
        <p:nvSpPr>
          <p:cNvPr id="4" name="灯片编号占位符 3"/>
          <p:cNvSpPr>
            <a:spLocks noGrp="1"/>
          </p:cNvSpPr>
          <p:nvPr>
            <p:ph type="sldNum" sz="quarter" idx="10"/>
          </p:nvPr>
        </p:nvSpPr>
        <p:spPr/>
        <p:txBody>
          <a:bodyPr/>
          <a:lstStyle/>
          <a:p>
            <a:fld id="{63335F35-90B5-40B7-99D0-C87DD734519A}" type="slidenum">
              <a:rPr lang="zh-CN" altLang="en-US" smtClean="0"/>
              <a:t>31</a:t>
            </a:fld>
            <a:endParaRPr lang="zh-CN" altLang="en-US"/>
          </a:p>
        </p:txBody>
      </p:sp>
    </p:spTree>
    <p:extLst>
      <p:ext uri="{BB962C8B-B14F-4D97-AF65-F5344CB8AC3E}">
        <p14:creationId xmlns:p14="http://schemas.microsoft.com/office/powerpoint/2010/main" val="5181494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According to our experiences, locating FBSes is indeed a challenging task, because FBSes frequently move and change their IDs. </a:t>
            </a:r>
          </a:p>
          <a:p>
            <a:endParaRPr lang="en-US" altLang="zh-CN" dirty="0" smtClean="0"/>
          </a:p>
          <a:p>
            <a:pPr defTabSz="947593">
              <a:defRPr/>
            </a:pPr>
            <a:r>
              <a:rPr lang="en-US" altLang="zh-CN" dirty="0" smtClean="0"/>
              <a:t>To this end, we take </a:t>
            </a:r>
            <a:r>
              <a:rPr lang="en-US" altLang="zh-CN" dirty="0">
                <a:solidFill>
                  <a:srgbClr val="0000FF"/>
                </a:solidFill>
                <a:latin typeface="Arial Unicode MS" panose="020B0604020202020204" pitchFamily="34" charset="-122"/>
                <a:ea typeface="Arial Unicode MS" panose="020B0604020202020204" pitchFamily="34" charset="-122"/>
                <a:cs typeface="Arial Unicode MS" panose="020B0604020202020204" pitchFamily="34" charset="-122"/>
              </a:rPr>
              <a:t>both </a:t>
            </a:r>
            <a:r>
              <a:rPr lang="zh-CN" altLang="en-US" b="1" dirty="0">
                <a:solidFill>
                  <a:srgbClr val="0000FF"/>
                </a:solidFill>
                <a:latin typeface="Arial Unicode MS" panose="020B0604020202020204" pitchFamily="34" charset="-122"/>
                <a:ea typeface="Arial Unicode MS" panose="020B0604020202020204" pitchFamily="34" charset="-122"/>
                <a:cs typeface="Arial Unicode MS" panose="020B0604020202020204" pitchFamily="34" charset="-122"/>
              </a:rPr>
              <a:t>temporal</a:t>
            </a:r>
            <a:r>
              <a:rPr lang="zh-CN" altLang="en-US" dirty="0">
                <a:solidFill>
                  <a:srgbClr val="0000FF"/>
                </a:solidFill>
                <a:latin typeface="Arial Unicode MS" panose="020B0604020202020204" pitchFamily="34" charset="-122"/>
                <a:ea typeface="Arial Unicode MS" panose="020B0604020202020204" pitchFamily="34" charset="-122"/>
                <a:cs typeface="Arial Unicode MS" panose="020B0604020202020204" pitchFamily="34" charset="-122"/>
              </a:rPr>
              <a:t> and </a:t>
            </a:r>
            <a:r>
              <a:rPr lang="zh-CN" altLang="en-US" b="1" dirty="0">
                <a:solidFill>
                  <a:srgbClr val="0000FF"/>
                </a:solidFill>
                <a:latin typeface="Arial Unicode MS" panose="020B0604020202020204" pitchFamily="34" charset="-122"/>
                <a:ea typeface="Arial Unicode MS" panose="020B0604020202020204" pitchFamily="34" charset="-122"/>
                <a:cs typeface="Arial Unicode MS" panose="020B0604020202020204" pitchFamily="34" charset="-122"/>
              </a:rPr>
              <a:t>spatial</a:t>
            </a:r>
            <a:r>
              <a:rPr lang="zh-CN" altLang="en-US" dirty="0">
                <a:solidFill>
                  <a:srgbClr val="0000FF"/>
                </a:solidFill>
                <a:latin typeface="Arial Unicode MS" panose="020B0604020202020204" pitchFamily="34" charset="-122"/>
                <a:ea typeface="Arial Unicode MS" panose="020B0604020202020204" pitchFamily="34" charset="-122"/>
                <a:cs typeface="Arial Unicode MS" panose="020B0604020202020204" pitchFamily="34" charset="-122"/>
              </a:rPr>
              <a:t> locality </a:t>
            </a:r>
            <a:r>
              <a:rPr lang="en-US" altLang="zh-CN" dirty="0">
                <a:solidFill>
                  <a:srgbClr val="0000FF"/>
                </a:solidFill>
                <a:latin typeface="Arial Unicode MS" panose="020B0604020202020204" pitchFamily="34" charset="-122"/>
                <a:ea typeface="Arial Unicode MS" panose="020B0604020202020204" pitchFamily="34" charset="-122"/>
                <a:cs typeface="Arial Unicode MS" panose="020B0604020202020204" pitchFamily="34" charset="-122"/>
              </a:rPr>
              <a:t>of an FBS</a:t>
            </a:r>
            <a:r>
              <a:rPr lang="zh-CN" altLang="en-US" dirty="0">
                <a:solidFill>
                  <a:srgbClr val="0000FF"/>
                </a:solidFill>
                <a:latin typeface="Arial Unicode MS" panose="020B0604020202020204" pitchFamily="34" charset="-122"/>
                <a:ea typeface="Arial Unicode MS" panose="020B0604020202020204" pitchFamily="34" charset="-122"/>
                <a:cs typeface="Arial Unicode MS" panose="020B0604020202020204" pitchFamily="34" charset="-122"/>
              </a:rPr>
              <a:t> </a:t>
            </a:r>
            <a:r>
              <a:rPr lang="zh-CN" altLang="en-US" dirty="0">
                <a:latin typeface="Arial Unicode MS" panose="020B0604020202020204" pitchFamily="34" charset="-122"/>
                <a:ea typeface="Arial Unicode MS" panose="020B0604020202020204" pitchFamily="34" charset="-122"/>
                <a:cs typeface="Arial Unicode MS" panose="020B0604020202020204" pitchFamily="34" charset="-122"/>
              </a:rPr>
              <a:t>into account</a:t>
            </a:r>
            <a:r>
              <a:rPr lang="en-US" altLang="zh-CN" dirty="0" smtClean="0"/>
              <a:t>. </a:t>
            </a:r>
          </a:p>
          <a:p>
            <a:pPr defTabSz="947593">
              <a:defRPr/>
            </a:pPr>
            <a:r>
              <a:rPr lang="en-US" altLang="zh-CN" dirty="0" smtClean="0"/>
              <a:t>Specifically, …</a:t>
            </a:r>
            <a:endParaRPr lang="zh-CN" altLang="en-US" dirty="0"/>
          </a:p>
        </p:txBody>
      </p:sp>
      <p:sp>
        <p:nvSpPr>
          <p:cNvPr id="4" name="灯片编号占位符 3"/>
          <p:cNvSpPr>
            <a:spLocks noGrp="1"/>
          </p:cNvSpPr>
          <p:nvPr>
            <p:ph type="sldNum" sz="quarter" idx="10"/>
          </p:nvPr>
        </p:nvSpPr>
        <p:spPr/>
        <p:txBody>
          <a:bodyPr/>
          <a:lstStyle/>
          <a:p>
            <a:fld id="{63335F35-90B5-40B7-99D0-C87DD734519A}" type="slidenum">
              <a:rPr lang="zh-CN" altLang="en-US" smtClean="0"/>
              <a:t>32</a:t>
            </a:fld>
            <a:endParaRPr lang="zh-CN" altLang="en-US"/>
          </a:p>
        </p:txBody>
      </p:sp>
    </p:spTree>
    <p:extLst>
      <p:ext uri="{BB962C8B-B14F-4D97-AF65-F5344CB8AC3E}">
        <p14:creationId xmlns:p14="http://schemas.microsoft.com/office/powerpoint/2010/main" val="13528533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Now, the key</a:t>
            </a:r>
            <a:r>
              <a:rPr lang="en-US" altLang="zh-CN" baseline="0" dirty="0" smtClean="0"/>
              <a:t> problem is reduced to how large the time window should be</a:t>
            </a:r>
            <a:r>
              <a:rPr lang="en-US" altLang="zh-CN" dirty="0" smtClean="0"/>
              <a:t>. </a:t>
            </a:r>
          </a:p>
          <a:p>
            <a:endParaRPr lang="en-US" altLang="zh-CN" dirty="0" smtClean="0"/>
          </a:p>
          <a:p>
            <a:r>
              <a:rPr lang="en-US" altLang="zh-CN" dirty="0" smtClean="0"/>
              <a:t>Truth be told, we haven’t figured</a:t>
            </a:r>
            <a:r>
              <a:rPr lang="en-US" altLang="zh-CN" baseline="0" dirty="0" smtClean="0"/>
              <a:t> out an adaptive method to determine the best time window</a:t>
            </a:r>
            <a:r>
              <a:rPr lang="en-US" altLang="zh-CN" dirty="0" smtClean="0"/>
              <a:t>.</a:t>
            </a:r>
          </a:p>
          <a:p>
            <a:r>
              <a:rPr lang="en-US" altLang="zh-CN" baseline="0" dirty="0" smtClean="0"/>
              <a:t>Instead, we take an empirical approach and observe that 14 seconds should be a good choice. </a:t>
            </a:r>
          </a:p>
          <a:p>
            <a:r>
              <a:rPr lang="en-US" altLang="zh-CN" baseline="0" dirty="0" smtClean="0"/>
              <a:t>Then, the median location error is just 11 meters</a:t>
            </a:r>
            <a:r>
              <a:rPr lang="en-US" altLang="zh-CN" dirty="0" smtClean="0"/>
              <a:t>. </a:t>
            </a:r>
          </a:p>
          <a:p>
            <a:endParaRPr lang="en-US" altLang="zh-CN" dirty="0" smtClean="0"/>
          </a:p>
          <a:p>
            <a:r>
              <a:rPr lang="en-US" altLang="zh-CN" dirty="0" smtClean="0"/>
              <a:t>Although the</a:t>
            </a:r>
            <a:r>
              <a:rPr lang="en-US" altLang="zh-CN" baseline="0" dirty="0" smtClean="0"/>
              <a:t> average location error, 149 meters, seems a bit large, it is still sufficient for the police officers to track FBSes.</a:t>
            </a:r>
          </a:p>
        </p:txBody>
      </p:sp>
      <p:sp>
        <p:nvSpPr>
          <p:cNvPr id="4" name="灯片编号占位符 3"/>
          <p:cNvSpPr>
            <a:spLocks noGrp="1"/>
          </p:cNvSpPr>
          <p:nvPr>
            <p:ph type="sldNum" sz="quarter" idx="10"/>
          </p:nvPr>
        </p:nvSpPr>
        <p:spPr/>
        <p:txBody>
          <a:bodyPr/>
          <a:lstStyle/>
          <a:p>
            <a:fld id="{63335F35-90B5-40B7-99D0-C87DD734519A}" type="slidenum">
              <a:rPr lang="zh-CN" altLang="en-US" smtClean="0"/>
              <a:t>33</a:t>
            </a:fld>
            <a:endParaRPr lang="zh-CN" altLang="en-US"/>
          </a:p>
        </p:txBody>
      </p:sp>
    </p:spTree>
    <p:extLst>
      <p:ext uri="{BB962C8B-B14F-4D97-AF65-F5344CB8AC3E}">
        <p14:creationId xmlns:p14="http://schemas.microsoft.com/office/powerpoint/2010/main" val="19752447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defTabSz="947593">
              <a:defRPr/>
            </a:pPr>
            <a:r>
              <a:rPr lang="en-US" altLang="zh-CN" dirty="0" smtClean="0"/>
              <a:t>To benefit the whole community, we visualize the real-time locations of FBSes through</a:t>
            </a:r>
            <a:r>
              <a:rPr lang="en-US" altLang="zh-CN" baseline="0" dirty="0" smtClean="0"/>
              <a:t> a</a:t>
            </a:r>
            <a:r>
              <a:rPr lang="en-US" altLang="zh-CN" dirty="0" smtClean="0"/>
              <a:t> public URL.</a:t>
            </a:r>
          </a:p>
          <a:p>
            <a:pPr defTabSz="947593">
              <a:defRPr/>
            </a:pPr>
            <a:r>
              <a:rPr lang="en-US" altLang="zh-CN" dirty="0" smtClean="0"/>
              <a:t>(</a:t>
            </a:r>
            <a:r>
              <a:rPr lang="zh-CN" altLang="en-US" dirty="0" smtClean="0"/>
              <a:t>下面内容用来调整时间</a:t>
            </a:r>
            <a:r>
              <a:rPr lang="en-US" altLang="zh-CN" dirty="0" smtClean="0"/>
              <a:t>)</a:t>
            </a:r>
          </a:p>
          <a:p>
            <a:pPr defTabSz="947593">
              <a:defRPr/>
            </a:pPr>
            <a:r>
              <a:rPr lang="en-US" altLang="zh-CN" dirty="0" smtClean="0"/>
              <a:t>As demonstrated in this video clip, there are tens to</a:t>
            </a:r>
            <a:r>
              <a:rPr lang="en-US" altLang="zh-CN" baseline="0" dirty="0" smtClean="0"/>
              <a:t> thousands of active FBSes detected by our system at any time</a:t>
            </a:r>
            <a:r>
              <a:rPr lang="en-US" altLang="zh-CN" dirty="0" smtClean="0"/>
              <a:t>.</a:t>
            </a:r>
          </a:p>
          <a:p>
            <a:pPr defTabSz="947593">
              <a:defRPr/>
            </a:pPr>
            <a:r>
              <a:rPr lang="en-US" altLang="zh-CN" dirty="0" smtClean="0"/>
              <a:t>Since its</a:t>
            </a:r>
            <a:r>
              <a:rPr lang="en-US" altLang="zh-CN" baseline="0" dirty="0" smtClean="0"/>
              <a:t> first launch in August 2014</a:t>
            </a:r>
            <a:r>
              <a:rPr lang="en-US" altLang="zh-CN" dirty="0" smtClean="0"/>
              <a:t>, we have identified</a:t>
            </a:r>
            <a:r>
              <a:rPr lang="en-US" altLang="zh-CN" baseline="0" dirty="0" smtClean="0"/>
              <a:t> over 240 million messages from FBSes</a:t>
            </a:r>
            <a:r>
              <a:rPr lang="en-US" altLang="zh-CN" dirty="0" smtClean="0"/>
              <a:t>.  </a:t>
            </a:r>
          </a:p>
        </p:txBody>
      </p:sp>
      <p:sp>
        <p:nvSpPr>
          <p:cNvPr id="4" name="灯片编号占位符 3"/>
          <p:cNvSpPr>
            <a:spLocks noGrp="1"/>
          </p:cNvSpPr>
          <p:nvPr>
            <p:ph type="sldNum" sz="quarter" idx="10"/>
          </p:nvPr>
        </p:nvSpPr>
        <p:spPr/>
        <p:txBody>
          <a:bodyPr/>
          <a:lstStyle/>
          <a:p>
            <a:fld id="{63335F35-90B5-40B7-99D0-C87DD734519A}" type="slidenum">
              <a:rPr lang="zh-CN" altLang="en-US" smtClean="0"/>
              <a:t>34</a:t>
            </a:fld>
            <a:endParaRPr lang="zh-CN" altLang="en-US"/>
          </a:p>
        </p:txBody>
      </p:sp>
    </p:spTree>
    <p:extLst>
      <p:ext uri="{BB962C8B-B14F-4D97-AF65-F5344CB8AC3E}">
        <p14:creationId xmlns:p14="http://schemas.microsoft.com/office/powerpoint/2010/main" val="23220037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At last, we summarize our contribution</a:t>
            </a:r>
            <a:r>
              <a:rPr lang="en-US" altLang="zh-CN" baseline="0" dirty="0" smtClean="0"/>
              <a:t> in three folds</a:t>
            </a:r>
            <a:r>
              <a:rPr lang="en-US" altLang="zh-CN" dirty="0" smtClean="0"/>
              <a:t>. </a:t>
            </a:r>
          </a:p>
          <a:p>
            <a:r>
              <a:rPr lang="en-US" altLang="zh-CN" dirty="0" smtClean="0"/>
              <a:t>…</a:t>
            </a:r>
            <a:endParaRPr lang="zh-CN" altLang="en-US" dirty="0"/>
          </a:p>
        </p:txBody>
      </p:sp>
      <p:sp>
        <p:nvSpPr>
          <p:cNvPr id="4" name="灯片编号占位符 3"/>
          <p:cNvSpPr>
            <a:spLocks noGrp="1"/>
          </p:cNvSpPr>
          <p:nvPr>
            <p:ph type="sldNum" sz="quarter" idx="10"/>
          </p:nvPr>
        </p:nvSpPr>
        <p:spPr/>
        <p:txBody>
          <a:bodyPr/>
          <a:lstStyle/>
          <a:p>
            <a:fld id="{63335F35-90B5-40B7-99D0-C87DD734519A}" type="slidenum">
              <a:rPr lang="zh-CN" altLang="en-US" smtClean="0"/>
              <a:t>35</a:t>
            </a:fld>
            <a:endParaRPr lang="zh-CN" altLang="en-US"/>
          </a:p>
        </p:txBody>
      </p:sp>
    </p:spTree>
    <p:extLst>
      <p:ext uri="{BB962C8B-B14F-4D97-AF65-F5344CB8AC3E}">
        <p14:creationId xmlns:p14="http://schemas.microsoft.com/office/powerpoint/2010/main" val="5238964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In detail,</a:t>
            </a:r>
            <a:r>
              <a:rPr lang="en-US" altLang="zh-CN" baseline="0" dirty="0" smtClean="0"/>
              <a:t> FBS messages do not always contain fraud texts or use spoofed phone numbers. </a:t>
            </a:r>
          </a:p>
          <a:p>
            <a:r>
              <a:rPr lang="en-US" altLang="zh-CN" baseline="0" dirty="0" smtClean="0"/>
              <a:t>Sometimes, they are simply broadcasting spam ads.</a:t>
            </a:r>
            <a:endParaRPr lang="zh-CN" altLang="en-US" dirty="0"/>
          </a:p>
        </p:txBody>
      </p:sp>
      <p:sp>
        <p:nvSpPr>
          <p:cNvPr id="4" name="灯片编号占位符 3"/>
          <p:cNvSpPr>
            <a:spLocks noGrp="1"/>
          </p:cNvSpPr>
          <p:nvPr>
            <p:ph type="sldNum" sz="quarter" idx="10"/>
          </p:nvPr>
        </p:nvSpPr>
        <p:spPr/>
        <p:txBody>
          <a:bodyPr/>
          <a:lstStyle/>
          <a:p>
            <a:fld id="{63335F35-90B5-40B7-99D0-C87DD734519A}" type="slidenum">
              <a:rPr lang="zh-CN" altLang="en-US" smtClean="0"/>
              <a:t>41</a:t>
            </a:fld>
            <a:endParaRPr lang="zh-CN" altLang="en-US"/>
          </a:p>
        </p:txBody>
      </p:sp>
    </p:spTree>
    <p:extLst>
      <p:ext uri="{BB962C8B-B14F-4D97-AF65-F5344CB8AC3E}">
        <p14:creationId xmlns:p14="http://schemas.microsoft.com/office/powerpoint/2010/main" val="4112964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The design goals of FBS-Radar are fourfold:</a:t>
            </a:r>
            <a:r>
              <a:rPr lang="en-US" altLang="zh-CN" baseline="0" dirty="0" smtClean="0"/>
              <a:t> …</a:t>
            </a:r>
            <a:endParaRPr lang="zh-CN" altLang="en-US" dirty="0"/>
          </a:p>
        </p:txBody>
      </p:sp>
      <p:sp>
        <p:nvSpPr>
          <p:cNvPr id="4" name="灯片编号占位符 3"/>
          <p:cNvSpPr>
            <a:spLocks noGrp="1"/>
          </p:cNvSpPr>
          <p:nvPr>
            <p:ph type="sldNum" sz="quarter" idx="10"/>
          </p:nvPr>
        </p:nvSpPr>
        <p:spPr/>
        <p:txBody>
          <a:bodyPr/>
          <a:lstStyle/>
          <a:p>
            <a:fld id="{63335F35-90B5-40B7-99D0-C87DD734519A}" type="slidenum">
              <a:rPr lang="zh-CN" altLang="en-US" smtClean="0"/>
              <a:t>42</a:t>
            </a:fld>
            <a:endParaRPr lang="zh-CN" altLang="en-US"/>
          </a:p>
        </p:txBody>
      </p:sp>
    </p:spTree>
    <p:extLst>
      <p:ext uri="{BB962C8B-B14F-4D97-AF65-F5344CB8AC3E}">
        <p14:creationId xmlns:p14="http://schemas.microsoft.com/office/powerpoint/2010/main" val="27062057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3335F35-90B5-40B7-99D0-C87DD734519A}" type="slidenum">
              <a:rPr lang="zh-CN" altLang="en-US" smtClean="0"/>
              <a:t>43</a:t>
            </a:fld>
            <a:endParaRPr lang="zh-CN" altLang="en-US"/>
          </a:p>
        </p:txBody>
      </p:sp>
    </p:spTree>
    <p:extLst>
      <p:ext uri="{BB962C8B-B14F-4D97-AF65-F5344CB8AC3E}">
        <p14:creationId xmlns:p14="http://schemas.microsoft.com/office/powerpoint/2010/main" val="6061361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aseline="0" dirty="0" smtClean="0"/>
              <a:t>A couple of days later, a professor working at Tsinghua University, yes, my colleague, was cheated again by a similar message. </a:t>
            </a:r>
          </a:p>
          <a:p>
            <a:r>
              <a:rPr lang="en-US" altLang="zh-CN" baseline="0" dirty="0" smtClean="0"/>
              <a:t>It seemed that the message came from the Bank of China about a house mortgage</a:t>
            </a:r>
          </a:p>
          <a:p>
            <a:r>
              <a:rPr lang="en-US" altLang="zh-CN" baseline="0" dirty="0" smtClean="0"/>
              <a:t>This time, the professor lost more than 17 million Chinese yuan, that is around 2.6 million US dollars, all the savings of her family.</a:t>
            </a:r>
          </a:p>
          <a:p>
            <a:r>
              <a:rPr lang="en-US" altLang="zh-CN" baseline="0" dirty="0" smtClean="0"/>
              <a:t>Thankfully, the professor is very tough and she didn’t become a photo.</a:t>
            </a:r>
          </a:p>
          <a:p>
            <a:endParaRPr lang="en-US" altLang="zh-CN" baseline="0" dirty="0" smtClean="0"/>
          </a:p>
          <a:p>
            <a:r>
              <a:rPr lang="en-US" altLang="zh-CN" dirty="0" smtClean="0"/>
              <a:t>Nowadays, </a:t>
            </a:r>
            <a:r>
              <a:rPr lang="en-US" altLang="zh-CN" baseline="0" dirty="0" smtClean="0"/>
              <a:t>c</a:t>
            </a:r>
            <a:r>
              <a:rPr lang="en-US" altLang="zh-CN" dirty="0" smtClean="0"/>
              <a:t>ybercrime</a:t>
            </a:r>
            <a:r>
              <a:rPr lang="en-US" altLang="zh-CN" baseline="0" dirty="0" smtClean="0"/>
              <a:t> is pervasive. Meanwhile, people are becoming much more alert than ever. </a:t>
            </a:r>
          </a:p>
          <a:p>
            <a:r>
              <a:rPr lang="en-US" altLang="zh-CN" baseline="0" dirty="0" smtClean="0"/>
              <a:t>However, when the cyber attacks are launched by certain entities that behave pretty like officials and authorities, people can be easily deceived. In the two stories, such entities are called fake base stations.</a:t>
            </a:r>
            <a:endParaRPr lang="zh-CN" altLang="en-US" dirty="0"/>
          </a:p>
        </p:txBody>
      </p:sp>
      <p:sp>
        <p:nvSpPr>
          <p:cNvPr id="4" name="灯片编号占位符 3"/>
          <p:cNvSpPr>
            <a:spLocks noGrp="1"/>
          </p:cNvSpPr>
          <p:nvPr>
            <p:ph type="sldNum" sz="quarter" idx="10"/>
          </p:nvPr>
        </p:nvSpPr>
        <p:spPr/>
        <p:txBody>
          <a:bodyPr/>
          <a:lstStyle/>
          <a:p>
            <a:fld id="{63335F35-90B5-40B7-99D0-C87DD734519A}" type="slidenum">
              <a:rPr lang="zh-CN" altLang="en-US" smtClean="0"/>
              <a:t>4</a:t>
            </a:fld>
            <a:endParaRPr lang="zh-CN" altLang="en-US"/>
          </a:p>
        </p:txBody>
      </p:sp>
    </p:spTree>
    <p:extLst>
      <p:ext uri="{BB962C8B-B14F-4D97-AF65-F5344CB8AC3E}">
        <p14:creationId xmlns:p14="http://schemas.microsoft.com/office/powerpoint/2010/main" val="37392771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Historically, fake base stations stem from a simple vulnerability of the 2G GSM cellular protocol, where only base stations can authenticate user devices, but NOT vice versa.</a:t>
            </a:r>
          </a:p>
          <a:p>
            <a:endParaRPr lang="en-US" altLang="zh-CN" dirty="0"/>
          </a:p>
          <a:p>
            <a:r>
              <a:rPr lang="en-US" altLang="zh-CN" dirty="0"/>
              <a:t>As a result, a number of companies </a:t>
            </a:r>
            <a:r>
              <a:rPr lang="en-US" altLang="zh-CN" dirty="0" smtClean="0"/>
              <a:t>have manufactured </a:t>
            </a:r>
            <a:r>
              <a:rPr lang="en-US" altLang="zh-CN" dirty="0"/>
              <a:t>numerous types of fake base stations. </a:t>
            </a:r>
            <a:endParaRPr lang="zh-CN" altLang="en-US" dirty="0"/>
          </a:p>
        </p:txBody>
      </p:sp>
      <p:sp>
        <p:nvSpPr>
          <p:cNvPr id="4" name="灯片编号占位符 3"/>
          <p:cNvSpPr>
            <a:spLocks noGrp="1"/>
          </p:cNvSpPr>
          <p:nvPr>
            <p:ph type="sldNum" sz="quarter" idx="10"/>
          </p:nvPr>
        </p:nvSpPr>
        <p:spPr/>
        <p:txBody>
          <a:bodyPr/>
          <a:lstStyle/>
          <a:p>
            <a:fld id="{63335F35-90B5-40B7-99D0-C87DD734519A}" type="slidenum">
              <a:rPr lang="zh-CN" altLang="en-US" smtClean="0"/>
              <a:t>5</a:t>
            </a:fld>
            <a:endParaRPr lang="zh-CN" altLang="en-US"/>
          </a:p>
        </p:txBody>
      </p:sp>
    </p:spTree>
    <p:extLst>
      <p:ext uri="{BB962C8B-B14F-4D97-AF65-F5344CB8AC3E}">
        <p14:creationId xmlns:p14="http://schemas.microsoft.com/office/powerpoint/2010/main" val="30609846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In the very beginning, fake base stations were only used in military battlefields by governments, or used</a:t>
            </a:r>
            <a:r>
              <a:rPr lang="en-US" altLang="zh-CN" baseline="0" dirty="0" smtClean="0"/>
              <a:t> in </a:t>
            </a:r>
            <a:r>
              <a:rPr lang="en-US" altLang="zh-CN" dirty="0" smtClean="0"/>
              <a:t>counter-terrorist</a:t>
            </a:r>
            <a:r>
              <a:rPr lang="en-US" altLang="zh-CN" baseline="0" dirty="0" smtClean="0"/>
              <a:t> scenarios by law enforcement agencies</a:t>
            </a:r>
            <a:r>
              <a:rPr lang="en-US" altLang="zh-CN" dirty="0" smtClean="0"/>
              <a:t>.</a:t>
            </a:r>
          </a:p>
          <a:p>
            <a:endParaRPr lang="en-US" altLang="zh-CN" dirty="0" smtClean="0"/>
          </a:p>
          <a:p>
            <a:r>
              <a:rPr lang="en-US" altLang="zh-CN" dirty="0" smtClean="0"/>
              <a:t>As</a:t>
            </a:r>
            <a:r>
              <a:rPr lang="en-US" altLang="zh-CN" baseline="0" dirty="0" smtClean="0"/>
              <a:t> time goes by, fake base stations were gradually revealed to unauthorized organizations.</a:t>
            </a:r>
            <a:r>
              <a:rPr lang="en-US" altLang="zh-CN" dirty="0" smtClean="0"/>
              <a:t>  </a:t>
            </a:r>
          </a:p>
          <a:p>
            <a:r>
              <a:rPr lang="en-US" altLang="zh-CN" dirty="0" smtClean="0"/>
              <a:t>In particular, criminal</a:t>
            </a:r>
            <a:r>
              <a:rPr lang="en-US" altLang="zh-CN" baseline="0" dirty="0" smtClean="0"/>
              <a:t> gangs were using fake base stations to set up their own GSM cell towers with very high signal strengths</a:t>
            </a:r>
            <a:r>
              <a:rPr lang="en-US" altLang="zh-CN" dirty="0" smtClean="0"/>
              <a:t>. </a:t>
            </a:r>
          </a:p>
          <a:p>
            <a:r>
              <a:rPr lang="en-US" altLang="zh-CN" dirty="0" smtClean="0"/>
              <a:t>Nearby users’ cellphones are quite likely to attach to them.</a:t>
            </a:r>
          </a:p>
          <a:p>
            <a:endParaRPr lang="en-US" altLang="zh-CN" dirty="0" smtClean="0"/>
          </a:p>
          <a:p>
            <a:r>
              <a:rPr lang="en-US" altLang="zh-CN" dirty="0" smtClean="0"/>
              <a:t>Additionally, criminal</a:t>
            </a:r>
            <a:r>
              <a:rPr lang="en-US" altLang="zh-CN" baseline="0" dirty="0" smtClean="0"/>
              <a:t> gangs have been improving the techniques of fake base stations, to make them more lightweight, more portable, and more mobile</a:t>
            </a:r>
            <a:r>
              <a:rPr lang="en-US" altLang="zh-CN" dirty="0" smtClean="0"/>
              <a:t>. At the moment, a fake base station can be well accommodated by</a:t>
            </a:r>
            <a:r>
              <a:rPr lang="en-US" altLang="zh-CN" baseline="0" dirty="0" smtClean="0"/>
              <a:t> a small backpack</a:t>
            </a:r>
            <a:r>
              <a:rPr lang="en-US" altLang="zh-CN" dirty="0" smtClean="0"/>
              <a:t>.</a:t>
            </a:r>
            <a:endParaRPr lang="zh-CN" altLang="en-US" dirty="0"/>
          </a:p>
        </p:txBody>
      </p:sp>
      <p:sp>
        <p:nvSpPr>
          <p:cNvPr id="4" name="灯片编号占位符 3"/>
          <p:cNvSpPr>
            <a:spLocks noGrp="1"/>
          </p:cNvSpPr>
          <p:nvPr>
            <p:ph type="sldNum" sz="quarter" idx="10"/>
          </p:nvPr>
        </p:nvSpPr>
        <p:spPr/>
        <p:txBody>
          <a:bodyPr/>
          <a:lstStyle/>
          <a:p>
            <a:fld id="{63335F35-90B5-40B7-99D0-C87DD734519A}" type="slidenum">
              <a:rPr lang="zh-CN" altLang="en-US" smtClean="0"/>
              <a:t>6</a:t>
            </a:fld>
            <a:endParaRPr lang="zh-CN" altLang="en-US"/>
          </a:p>
        </p:txBody>
      </p:sp>
    </p:spTree>
    <p:extLst>
      <p:ext uri="{BB962C8B-B14F-4D97-AF65-F5344CB8AC3E}">
        <p14:creationId xmlns:p14="http://schemas.microsoft.com/office/powerpoint/2010/main" val="39031867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Technically, a typical fake base station is made up of three components: a GSM wireless transceiver, an engineering laptop, and an engineering cellphone. </a:t>
            </a:r>
          </a:p>
          <a:p>
            <a:r>
              <a:rPr lang="en-US" altLang="zh-CN" dirty="0" smtClean="0"/>
              <a:t>Of course, the wireless transceiver is the core component. It can simulate many functions of a legitimate GSM base station. </a:t>
            </a:r>
          </a:p>
          <a:p>
            <a:endParaRPr lang="en-US" altLang="zh-CN" dirty="0" smtClean="0"/>
          </a:p>
          <a:p>
            <a:r>
              <a:rPr lang="en-US" altLang="zh-CN" dirty="0" smtClean="0"/>
              <a:t>The engineering laptop controls the wireless transceiver by tuning the radio frequency, adjusting the signal</a:t>
            </a:r>
            <a:r>
              <a:rPr lang="en-US" altLang="zh-CN" baseline="0" dirty="0" smtClean="0"/>
              <a:t> </a:t>
            </a:r>
            <a:r>
              <a:rPr lang="en-US" altLang="zh-CN" dirty="0" smtClean="0"/>
              <a:t>strength, setting the BS ID, and most importantly, forging the sender’s phone number. This</a:t>
            </a:r>
            <a:r>
              <a:rPr lang="en-US" altLang="zh-CN" baseline="0" dirty="0" smtClean="0"/>
              <a:t> is why the two victims in the two stories received fraud messages from authoritative phone numbers.</a:t>
            </a:r>
            <a:endParaRPr lang="en-US" altLang="zh-CN" dirty="0" smtClean="0"/>
          </a:p>
          <a:p>
            <a:endParaRPr lang="en-US" altLang="zh-CN" dirty="0" smtClean="0"/>
          </a:p>
          <a:p>
            <a:r>
              <a:rPr lang="en-US" altLang="zh-CN" dirty="0" smtClean="0"/>
              <a:t>In addition, the engineering cellphone is used to search for nearby legitimate BSes and record their wireless parameters.</a:t>
            </a:r>
            <a:endParaRPr lang="zh-CN" altLang="en-US" dirty="0"/>
          </a:p>
        </p:txBody>
      </p:sp>
      <p:sp>
        <p:nvSpPr>
          <p:cNvPr id="4" name="灯片编号占位符 3"/>
          <p:cNvSpPr>
            <a:spLocks noGrp="1"/>
          </p:cNvSpPr>
          <p:nvPr>
            <p:ph type="sldNum" sz="quarter" idx="10"/>
          </p:nvPr>
        </p:nvSpPr>
        <p:spPr/>
        <p:txBody>
          <a:bodyPr/>
          <a:lstStyle/>
          <a:p>
            <a:fld id="{63335F35-90B5-40B7-99D0-C87DD734519A}" type="slidenum">
              <a:rPr lang="zh-CN" altLang="en-US" smtClean="0"/>
              <a:t>7</a:t>
            </a:fld>
            <a:endParaRPr lang="zh-CN" altLang="en-US"/>
          </a:p>
        </p:txBody>
      </p:sp>
    </p:spTree>
    <p:extLst>
      <p:ext uri="{BB962C8B-B14F-4D97-AF65-F5344CB8AC3E}">
        <p14:creationId xmlns:p14="http://schemas.microsoft.com/office/powerpoint/2010/main" val="31972749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In detail, a typical FBS attack on GSM cellphones works</a:t>
            </a:r>
            <a:r>
              <a:rPr lang="en-US" altLang="zh-CN" baseline="0" dirty="0" smtClean="0"/>
              <a:t> in three steps</a:t>
            </a:r>
            <a:r>
              <a:rPr lang="en-US" altLang="zh-CN" dirty="0" smtClean="0"/>
              <a:t>.</a:t>
            </a:r>
          </a:p>
          <a:p>
            <a:r>
              <a:rPr lang="en-US" altLang="zh-CN" dirty="0" smtClean="0"/>
              <a:t>Suppose the user’s cellphone is currently connected to a legitimate base station at the top left.</a:t>
            </a:r>
          </a:p>
          <a:p>
            <a:r>
              <a:rPr lang="en-US" altLang="zh-CN" dirty="0" smtClean="0"/>
              <a:t>In the first step, the fake base station sends a Location Update message to the cellphone.</a:t>
            </a:r>
          </a:p>
          <a:p>
            <a:endParaRPr lang="en-US" altLang="zh-CN" dirty="0" smtClean="0"/>
          </a:p>
          <a:p>
            <a:r>
              <a:rPr lang="en-US" altLang="zh-CN" dirty="0" smtClean="0"/>
              <a:t>On receiving the message, the cellphone thinks that:</a:t>
            </a:r>
            <a:r>
              <a:rPr lang="en-US" altLang="zh-CN" baseline="0" dirty="0" smtClean="0"/>
              <a:t> I have entered a new location, so ….</a:t>
            </a:r>
          </a:p>
          <a:p>
            <a:r>
              <a:rPr lang="en-US" altLang="zh-CN" baseline="0" dirty="0" smtClean="0"/>
              <a:t>Since there are three new base stations available, the major selection criteria is …? </a:t>
            </a:r>
            <a:r>
              <a:rPr lang="zh-CN" altLang="en-US" baseline="0" dirty="0" smtClean="0"/>
              <a:t>（动画）</a:t>
            </a:r>
            <a:endParaRPr lang="en-US" altLang="zh-CN" dirty="0" smtClean="0"/>
          </a:p>
          <a:p>
            <a:r>
              <a:rPr lang="en-US" altLang="zh-CN" dirty="0" smtClean="0"/>
              <a:t>Obviously, the FBS</a:t>
            </a:r>
            <a:r>
              <a:rPr lang="en-US" altLang="zh-CN" baseline="0" dirty="0" smtClean="0"/>
              <a:t> has the highest signal strength which can be even harmful to human health</a:t>
            </a:r>
            <a:r>
              <a:rPr lang="en-US" altLang="zh-CN" dirty="0" smtClean="0"/>
              <a:t>.</a:t>
            </a:r>
          </a:p>
          <a:p>
            <a:endParaRPr lang="en-US" altLang="zh-CN" dirty="0" smtClean="0"/>
          </a:p>
          <a:p>
            <a:r>
              <a:rPr lang="en-US" altLang="zh-CN" dirty="0" smtClean="0"/>
              <a:t>So</a:t>
            </a:r>
            <a:r>
              <a:rPr lang="en-US" altLang="zh-CN" baseline="0" dirty="0" smtClean="0"/>
              <a:t> i</a:t>
            </a:r>
            <a:r>
              <a:rPr lang="en-US" altLang="zh-CN" dirty="0" smtClean="0"/>
              <a:t>n the 3</a:t>
            </a:r>
            <a:r>
              <a:rPr lang="en-US" altLang="zh-CN" baseline="30000" dirty="0" smtClean="0"/>
              <a:t>rd</a:t>
            </a:r>
            <a:r>
              <a:rPr lang="en-US" altLang="zh-CN" dirty="0" smtClean="0"/>
              <a:t> step,</a:t>
            </a:r>
            <a:r>
              <a:rPr lang="en-US" altLang="zh-CN" baseline="0" dirty="0" smtClean="0"/>
              <a:t> the cellphone disconnects with the legitimate BS and sets up a new connection with the FBS</a:t>
            </a:r>
            <a:r>
              <a:rPr lang="en-US" altLang="zh-CN" dirty="0" smtClean="0"/>
              <a:t>.</a:t>
            </a:r>
            <a:endParaRPr lang="zh-CN" altLang="en-US" dirty="0"/>
          </a:p>
        </p:txBody>
      </p:sp>
      <p:sp>
        <p:nvSpPr>
          <p:cNvPr id="4" name="灯片编号占位符 3"/>
          <p:cNvSpPr>
            <a:spLocks noGrp="1"/>
          </p:cNvSpPr>
          <p:nvPr>
            <p:ph type="sldNum" sz="quarter" idx="10"/>
          </p:nvPr>
        </p:nvSpPr>
        <p:spPr/>
        <p:txBody>
          <a:bodyPr/>
          <a:lstStyle/>
          <a:p>
            <a:fld id="{63335F35-90B5-40B7-99D0-C87DD734519A}" type="slidenum">
              <a:rPr lang="zh-CN" altLang="en-US" smtClean="0"/>
              <a:t>8</a:t>
            </a:fld>
            <a:endParaRPr lang="zh-CN" altLang="en-US"/>
          </a:p>
        </p:txBody>
      </p:sp>
    </p:spTree>
    <p:extLst>
      <p:ext uri="{BB962C8B-B14F-4D97-AF65-F5344CB8AC3E}">
        <p14:creationId xmlns:p14="http://schemas.microsoft.com/office/powerpoint/2010/main" val="33933406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In detail, a typical FBS attack on GSM cellphones works</a:t>
            </a:r>
            <a:r>
              <a:rPr lang="en-US" altLang="zh-CN" baseline="0" dirty="0" smtClean="0"/>
              <a:t> in three steps</a:t>
            </a:r>
            <a:r>
              <a:rPr lang="en-US" altLang="zh-CN" dirty="0" smtClean="0"/>
              <a:t>.</a:t>
            </a:r>
          </a:p>
          <a:p>
            <a:r>
              <a:rPr lang="en-US" altLang="zh-CN" dirty="0" smtClean="0"/>
              <a:t>Suppose the user’s cellphone is currently connected to a legitimate base station at the top left.</a:t>
            </a:r>
          </a:p>
          <a:p>
            <a:r>
              <a:rPr lang="en-US" altLang="zh-CN" dirty="0" smtClean="0"/>
              <a:t>In the first step, the fake base station sends a Location Update message to the cellphone.</a:t>
            </a:r>
          </a:p>
          <a:p>
            <a:endParaRPr lang="en-US" altLang="zh-CN" dirty="0" smtClean="0"/>
          </a:p>
          <a:p>
            <a:r>
              <a:rPr lang="en-US" altLang="zh-CN" dirty="0" smtClean="0"/>
              <a:t>On receiving the message, the cellphone thinks that:</a:t>
            </a:r>
            <a:r>
              <a:rPr lang="en-US" altLang="zh-CN" baseline="0" dirty="0" smtClean="0"/>
              <a:t> Well, it seems I have entered a new location, and thus ….</a:t>
            </a:r>
          </a:p>
          <a:p>
            <a:r>
              <a:rPr lang="en-US" altLang="zh-CN" baseline="0" dirty="0" smtClean="0"/>
              <a:t>Since there are three new base stations available, the major selection criteria is …? </a:t>
            </a:r>
            <a:r>
              <a:rPr lang="zh-CN" altLang="en-US" baseline="0" dirty="0" smtClean="0"/>
              <a:t>（动画）</a:t>
            </a:r>
            <a:endParaRPr lang="en-US" altLang="zh-CN" dirty="0" smtClean="0"/>
          </a:p>
          <a:p>
            <a:r>
              <a:rPr lang="en-US" altLang="zh-CN" dirty="0" smtClean="0"/>
              <a:t>Definitely, the FBS</a:t>
            </a:r>
            <a:r>
              <a:rPr lang="en-US" altLang="zh-CN" baseline="0" dirty="0" smtClean="0"/>
              <a:t> has the highest signal strength which can be even harmful to human health</a:t>
            </a:r>
            <a:r>
              <a:rPr lang="en-US" altLang="zh-CN" dirty="0" smtClean="0"/>
              <a:t>.</a:t>
            </a:r>
          </a:p>
          <a:p>
            <a:endParaRPr lang="en-US" altLang="zh-CN" dirty="0" smtClean="0"/>
          </a:p>
          <a:p>
            <a:r>
              <a:rPr lang="en-US" altLang="zh-CN" dirty="0" smtClean="0"/>
              <a:t>So</a:t>
            </a:r>
            <a:r>
              <a:rPr lang="en-US" altLang="zh-CN" baseline="0" dirty="0" smtClean="0"/>
              <a:t> i</a:t>
            </a:r>
            <a:r>
              <a:rPr lang="en-US" altLang="zh-CN" dirty="0" smtClean="0"/>
              <a:t>n the 3</a:t>
            </a:r>
            <a:r>
              <a:rPr lang="en-US" altLang="zh-CN" baseline="30000" dirty="0" smtClean="0"/>
              <a:t>rd</a:t>
            </a:r>
            <a:r>
              <a:rPr lang="en-US" altLang="zh-CN" dirty="0" smtClean="0"/>
              <a:t> step,</a:t>
            </a:r>
            <a:r>
              <a:rPr lang="en-US" altLang="zh-CN" baseline="0" dirty="0" smtClean="0"/>
              <a:t> the cellphone disconnects with the legitimate BS and sets up a new connection with the FBS</a:t>
            </a:r>
            <a:r>
              <a:rPr lang="en-US" altLang="zh-CN" dirty="0" smtClean="0"/>
              <a:t>.</a:t>
            </a:r>
            <a:endParaRPr lang="zh-CN" altLang="en-US" dirty="0"/>
          </a:p>
        </p:txBody>
      </p:sp>
      <p:sp>
        <p:nvSpPr>
          <p:cNvPr id="4" name="灯片编号占位符 3"/>
          <p:cNvSpPr>
            <a:spLocks noGrp="1"/>
          </p:cNvSpPr>
          <p:nvPr>
            <p:ph type="sldNum" sz="quarter" idx="10"/>
          </p:nvPr>
        </p:nvSpPr>
        <p:spPr/>
        <p:txBody>
          <a:bodyPr/>
          <a:lstStyle/>
          <a:p>
            <a:fld id="{63335F35-90B5-40B7-99D0-C87DD734519A}" type="slidenum">
              <a:rPr lang="zh-CN" altLang="en-US" smtClean="0"/>
              <a:t>9</a:t>
            </a:fld>
            <a:endParaRPr lang="zh-CN" altLang="en-US"/>
          </a:p>
        </p:txBody>
      </p:sp>
    </p:spTree>
    <p:extLst>
      <p:ext uri="{BB962C8B-B14F-4D97-AF65-F5344CB8AC3E}">
        <p14:creationId xmlns:p14="http://schemas.microsoft.com/office/powerpoint/2010/main" val="9775705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p:txBody>
          <a:bodyPr/>
          <a:lstStyle/>
          <a:p>
            <a:fld id="{072E20D5-4620-4A40-80E8-B4260C23C5CD}" type="datetime1">
              <a:rPr lang="zh-CN" altLang="en-US" smtClean="0"/>
              <a:t>2017/3/6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23CE5A3-3300-4D41-99A4-0032E3512D03}" type="slidenum">
              <a:rPr lang="zh-CN" altLang="en-US" smtClean="0"/>
              <a:t>‹#›</a:t>
            </a:fld>
            <a:endParaRPr lang="zh-CN" altLang="en-US"/>
          </a:p>
        </p:txBody>
      </p:sp>
    </p:spTree>
    <p:extLst>
      <p:ext uri="{BB962C8B-B14F-4D97-AF65-F5344CB8AC3E}">
        <p14:creationId xmlns:p14="http://schemas.microsoft.com/office/powerpoint/2010/main" val="25718849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2614A48B-366B-4BC4-B88A-D033A0F04B1D}" type="datetime1">
              <a:rPr lang="zh-CN" altLang="en-US" smtClean="0"/>
              <a:t>2017/3/6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23CE5A3-3300-4D41-99A4-0032E3512D03}" type="slidenum">
              <a:rPr lang="zh-CN" altLang="en-US" smtClean="0"/>
              <a:t>‹#›</a:t>
            </a:fld>
            <a:endParaRPr lang="zh-CN" altLang="en-US"/>
          </a:p>
        </p:txBody>
      </p:sp>
    </p:spTree>
    <p:extLst>
      <p:ext uri="{BB962C8B-B14F-4D97-AF65-F5344CB8AC3E}">
        <p14:creationId xmlns:p14="http://schemas.microsoft.com/office/powerpoint/2010/main" val="24467859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4F7FE289-4114-4445-90E8-C53C8B231B7E}" type="datetime1">
              <a:rPr lang="zh-CN" altLang="en-US" smtClean="0"/>
              <a:t>2017/3/6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23CE5A3-3300-4D41-99A4-0032E3512D03}" type="slidenum">
              <a:rPr lang="zh-CN" altLang="en-US" smtClean="0"/>
              <a:t>‹#›</a:t>
            </a:fld>
            <a:endParaRPr lang="zh-CN" altLang="en-US"/>
          </a:p>
        </p:txBody>
      </p:sp>
    </p:spTree>
    <p:extLst>
      <p:ext uri="{BB962C8B-B14F-4D97-AF65-F5344CB8AC3E}">
        <p14:creationId xmlns:p14="http://schemas.microsoft.com/office/powerpoint/2010/main" val="10131418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3E07005B-239E-4915-BA4F-10315EB5B8E1}" type="datetime1">
              <a:rPr lang="zh-CN" altLang="en-US" smtClean="0">
                <a:solidFill>
                  <a:prstClr val="black">
                    <a:tint val="75000"/>
                  </a:prstClr>
                </a:solidFill>
              </a:rPr>
              <a:pPr/>
              <a:t>2017/3/6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84697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42882133-F119-4B8D-98C2-A3541B72D64B}" type="datetime1">
              <a:rPr lang="zh-CN" altLang="en-US" smtClean="0">
                <a:solidFill>
                  <a:prstClr val="black">
                    <a:tint val="75000"/>
                  </a:prstClr>
                </a:solidFill>
              </a:rPr>
              <a:pPr/>
              <a:t>2017/3/6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890529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4BA400A8-7C7D-480C-A64C-2D5BFAA182BC}" type="datetime1">
              <a:rPr lang="zh-CN" altLang="en-US" smtClean="0">
                <a:solidFill>
                  <a:prstClr val="black">
                    <a:tint val="75000"/>
                  </a:prstClr>
                </a:solidFill>
              </a:rPr>
              <a:pPr/>
              <a:t>2017/3/6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803178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2F4B3228-43E0-4B3E-B656-2001544B37A5}" type="datetime1">
              <a:rPr lang="zh-CN" altLang="en-US" smtClean="0">
                <a:solidFill>
                  <a:prstClr val="black">
                    <a:tint val="75000"/>
                  </a:prstClr>
                </a:solidFill>
              </a:rPr>
              <a:pPr/>
              <a:t>2017/3/6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479513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0640342-51FD-4EBC-8B09-90F41A9E9C5B}" type="datetime1">
              <a:rPr lang="zh-CN" altLang="en-US" smtClean="0">
                <a:solidFill>
                  <a:prstClr val="black">
                    <a:tint val="75000"/>
                  </a:prstClr>
                </a:solidFill>
              </a:rPr>
              <a:pPr/>
              <a:t>2017/3/6</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206261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9690E6D9-89B3-442C-8189-2841680129DC}" type="datetime1">
              <a:rPr lang="zh-CN" altLang="en-US" smtClean="0">
                <a:solidFill>
                  <a:prstClr val="black">
                    <a:tint val="75000"/>
                  </a:prstClr>
                </a:solidFill>
              </a:rPr>
              <a:pPr/>
              <a:t>2017/3/6</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364817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CA6B8D8-ACCC-4327-A3E1-B2CC7B37F062}" type="datetime1">
              <a:rPr lang="zh-CN" altLang="en-US" smtClean="0">
                <a:solidFill>
                  <a:prstClr val="black">
                    <a:tint val="75000"/>
                  </a:prstClr>
                </a:solidFill>
              </a:rPr>
              <a:pPr/>
              <a:t>2017/3/6</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644484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4E1BAC9F-C22C-4A7D-B2B1-194D3CECDA7F}" type="datetime1">
              <a:rPr lang="zh-CN" altLang="en-US" smtClean="0">
                <a:solidFill>
                  <a:prstClr val="black">
                    <a:tint val="75000"/>
                  </a:prstClr>
                </a:solidFill>
              </a:rPr>
              <a:pPr/>
              <a:t>2017/3/6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370799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57799DF4-E555-4D91-A8CB-3CC7738DA90F}" type="datetime1">
              <a:rPr lang="zh-CN" altLang="en-US" smtClean="0"/>
              <a:t>2017/3/6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23CE5A3-3300-4D41-99A4-0032E3512D03}" type="slidenum">
              <a:rPr lang="zh-CN" altLang="en-US" smtClean="0"/>
              <a:t>‹#›</a:t>
            </a:fld>
            <a:endParaRPr lang="zh-CN" altLang="en-US"/>
          </a:p>
        </p:txBody>
      </p:sp>
    </p:spTree>
    <p:extLst>
      <p:ext uri="{BB962C8B-B14F-4D97-AF65-F5344CB8AC3E}">
        <p14:creationId xmlns:p14="http://schemas.microsoft.com/office/powerpoint/2010/main" val="9805858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F80ED0B5-5720-4D3A-A504-7D50C2183F64}" type="datetime1">
              <a:rPr lang="zh-CN" altLang="en-US" smtClean="0">
                <a:solidFill>
                  <a:prstClr val="black">
                    <a:tint val="75000"/>
                  </a:prstClr>
                </a:solidFill>
              </a:rPr>
              <a:pPr/>
              <a:t>2017/3/6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121846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D3761BE-DEC9-4A08-BC36-90462F39AB70}" type="datetime1">
              <a:rPr lang="zh-CN" altLang="en-US" smtClean="0">
                <a:solidFill>
                  <a:prstClr val="black">
                    <a:tint val="75000"/>
                  </a:prstClr>
                </a:solidFill>
              </a:rPr>
              <a:pPr/>
              <a:t>2017/3/6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376770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FD7FEE26-B304-4EB8-9B23-2AF004DD7695}" type="datetime1">
              <a:rPr lang="zh-CN" altLang="en-US" smtClean="0">
                <a:solidFill>
                  <a:prstClr val="black">
                    <a:tint val="75000"/>
                  </a:prstClr>
                </a:solidFill>
              </a:rPr>
              <a:pPr/>
              <a:t>2017/3/6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547231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p:txBody>
          <a:bodyPr/>
          <a:lstStyle/>
          <a:p>
            <a:fld id="{A17FFE92-75C0-4A58-B78F-D1BD4622508E}" type="datetime1">
              <a:rPr lang="zh-CN" altLang="en-US" smtClean="0"/>
              <a:t>2017/3/6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23CE5A3-3300-4D41-99A4-0032E3512D03}" type="slidenum">
              <a:rPr lang="zh-CN" altLang="en-US" smtClean="0"/>
              <a:t>‹#›</a:t>
            </a:fld>
            <a:endParaRPr lang="zh-CN" altLang="en-US"/>
          </a:p>
        </p:txBody>
      </p:sp>
    </p:spTree>
    <p:extLst>
      <p:ext uri="{BB962C8B-B14F-4D97-AF65-F5344CB8AC3E}">
        <p14:creationId xmlns:p14="http://schemas.microsoft.com/office/powerpoint/2010/main" val="34356995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14EC7EFC-7882-481E-B631-523846C1E7DB}" type="datetime1">
              <a:rPr lang="zh-CN" altLang="en-US" smtClean="0"/>
              <a:t>2017/3/6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23CE5A3-3300-4D41-99A4-0032E3512D03}" type="slidenum">
              <a:rPr lang="zh-CN" altLang="en-US" smtClean="0"/>
              <a:t>‹#›</a:t>
            </a:fld>
            <a:endParaRPr lang="zh-CN" altLang="en-US"/>
          </a:p>
        </p:txBody>
      </p:sp>
    </p:spTree>
    <p:extLst>
      <p:ext uri="{BB962C8B-B14F-4D97-AF65-F5344CB8AC3E}">
        <p14:creationId xmlns:p14="http://schemas.microsoft.com/office/powerpoint/2010/main" val="249725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Content Placeholder 3"/>
          <p:cNvSpPr>
            <a:spLocks noGrp="1"/>
          </p:cNvSpPr>
          <p:nvPr>
            <p:ph sz="half" idx="2"/>
          </p:nvPr>
        </p:nvSpPr>
        <p:spPr>
          <a:xfrm>
            <a:off x="629842" y="2505075"/>
            <a:ext cx="3868340"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Content Placeholder 5"/>
          <p:cNvSpPr>
            <a:spLocks noGrp="1"/>
          </p:cNvSpPr>
          <p:nvPr>
            <p:ph sz="quarter" idx="4"/>
          </p:nvPr>
        </p:nvSpPr>
        <p:spPr>
          <a:xfrm>
            <a:off x="4629150" y="2505075"/>
            <a:ext cx="3887391"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D0AFB13B-C7E9-40D1-BF72-E9A5AC3DE8A8}" type="datetime1">
              <a:rPr lang="zh-CN" altLang="en-US" smtClean="0"/>
              <a:t>2017/3/6</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23CE5A3-3300-4D41-99A4-0032E3512D03}" type="slidenum">
              <a:rPr lang="zh-CN" altLang="en-US" smtClean="0"/>
              <a:t>‹#›</a:t>
            </a:fld>
            <a:endParaRPr lang="zh-CN" altLang="en-US"/>
          </a:p>
        </p:txBody>
      </p:sp>
    </p:spTree>
    <p:extLst>
      <p:ext uri="{BB962C8B-B14F-4D97-AF65-F5344CB8AC3E}">
        <p14:creationId xmlns:p14="http://schemas.microsoft.com/office/powerpoint/2010/main" val="42659642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32D47866-43A3-4A82-B70B-5ADAB358B92F}" type="datetime1">
              <a:rPr lang="zh-CN" altLang="en-US" smtClean="0"/>
              <a:t>2017/3/6</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23CE5A3-3300-4D41-99A4-0032E3512D03}" type="slidenum">
              <a:rPr lang="zh-CN" altLang="en-US" smtClean="0"/>
              <a:t>‹#›</a:t>
            </a:fld>
            <a:endParaRPr lang="zh-CN" altLang="en-US"/>
          </a:p>
        </p:txBody>
      </p:sp>
    </p:spTree>
    <p:extLst>
      <p:ext uri="{BB962C8B-B14F-4D97-AF65-F5344CB8AC3E}">
        <p14:creationId xmlns:p14="http://schemas.microsoft.com/office/powerpoint/2010/main" val="35868543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54042D-3651-452B-A457-33ED58B00913}" type="datetime1">
              <a:rPr lang="zh-CN" altLang="en-US" smtClean="0"/>
              <a:t>2017/3/6</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23CE5A3-3300-4D41-99A4-0032E3512D03}" type="slidenum">
              <a:rPr lang="zh-CN" altLang="en-US" smtClean="0"/>
              <a:t>‹#›</a:t>
            </a:fld>
            <a:endParaRPr lang="zh-CN" altLang="en-US"/>
          </a:p>
        </p:txBody>
      </p:sp>
    </p:spTree>
    <p:extLst>
      <p:ext uri="{BB962C8B-B14F-4D97-AF65-F5344CB8AC3E}">
        <p14:creationId xmlns:p14="http://schemas.microsoft.com/office/powerpoint/2010/main" val="32781910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F1570B92-257C-4D5F-9D11-A81761EBDA2A}" type="datetime1">
              <a:rPr lang="zh-CN" altLang="en-US" smtClean="0"/>
              <a:t>2017/3/6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23CE5A3-3300-4D41-99A4-0032E3512D03}" type="slidenum">
              <a:rPr lang="zh-CN" altLang="en-US" smtClean="0"/>
              <a:t>‹#›</a:t>
            </a:fld>
            <a:endParaRPr lang="zh-CN" altLang="en-US"/>
          </a:p>
        </p:txBody>
      </p:sp>
    </p:spTree>
    <p:extLst>
      <p:ext uri="{BB962C8B-B14F-4D97-AF65-F5344CB8AC3E}">
        <p14:creationId xmlns:p14="http://schemas.microsoft.com/office/powerpoint/2010/main" val="570249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2FB5514F-43A9-4988-AE8E-99E5906ADCCE}" type="datetime1">
              <a:rPr lang="zh-CN" altLang="en-US" smtClean="0"/>
              <a:t>2017/3/6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23CE5A3-3300-4D41-99A4-0032E3512D03}" type="slidenum">
              <a:rPr lang="zh-CN" altLang="en-US" smtClean="0"/>
              <a:t>‹#›</a:t>
            </a:fld>
            <a:endParaRPr lang="zh-CN" altLang="en-US"/>
          </a:p>
        </p:txBody>
      </p:sp>
    </p:spTree>
    <p:extLst>
      <p:ext uri="{BB962C8B-B14F-4D97-AF65-F5344CB8AC3E}">
        <p14:creationId xmlns:p14="http://schemas.microsoft.com/office/powerpoint/2010/main" val="26188670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69B9AE-6E54-4E1B-831C-9C436423D86E}" type="datetime1">
              <a:rPr lang="zh-CN" altLang="en-US" smtClean="0"/>
              <a:t>2017/3/6</a:t>
            </a:fld>
            <a:endParaRPr lang="zh-CN"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3CE5A3-3300-4D41-99A4-0032E3512D03}" type="slidenum">
              <a:rPr lang="zh-CN" altLang="en-US" smtClean="0"/>
              <a:t>‹#›</a:t>
            </a:fld>
            <a:endParaRPr lang="zh-CN" altLang="en-US"/>
          </a:p>
        </p:txBody>
      </p:sp>
    </p:spTree>
    <p:extLst>
      <p:ext uri="{BB962C8B-B14F-4D97-AF65-F5344CB8AC3E}">
        <p14:creationId xmlns:p14="http://schemas.microsoft.com/office/powerpoint/2010/main" val="4890588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9323DE-FFA4-4136-8452-2CB57C170298}" type="datetime1">
              <a:rPr lang="zh-CN" altLang="en-US" smtClean="0">
                <a:solidFill>
                  <a:prstClr val="black">
                    <a:tint val="75000"/>
                  </a:prstClr>
                </a:solidFill>
              </a:rPr>
              <a:pPr/>
              <a:t>2017/3/6</a:t>
            </a:fld>
            <a:endParaRPr lang="zh-CN" altLang="en-US">
              <a:solidFill>
                <a:prstClr val="black">
                  <a:tint val="75000"/>
                </a:prstClr>
              </a:solidFill>
            </a:endParaRPr>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4362257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gif"/><Relationship Id="rId7"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emf"/></Relationships>
</file>

<file path=ppt/slides/_rels/slide1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1.jpg"/><Relationship Id="rId4" Type="http://schemas.openxmlformats.org/officeDocument/2006/relationships/image" Target="../media/image30.jp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6.emf"/><Relationship Id="rId5" Type="http://schemas.openxmlformats.org/officeDocument/2006/relationships/image" Target="../media/image45.png"/><Relationship Id="rId4" Type="http://schemas.openxmlformats.org/officeDocument/2006/relationships/image" Target="../media/image44.emf"/></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8.emf"/></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6.emf"/></Relationships>
</file>

<file path=ppt/slides/_rels/slide26.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6.emf"/><Relationship Id="rId4" Type="http://schemas.openxmlformats.org/officeDocument/2006/relationships/image" Target="../media/image25.emf"/></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png"/><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59.jpg"/><Relationship Id="rId4" Type="http://schemas.openxmlformats.org/officeDocument/2006/relationships/image" Target="../media/image58.jp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33.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4.png"/><Relationship Id="rId4" Type="http://schemas.openxmlformats.org/officeDocument/2006/relationships/image" Target="../media/image63.png"/></Relationships>
</file>

<file path=ppt/slides/_rels/slide34.xml.rels><?xml version="1.0" encoding="UTF-8" standalone="yes"?>
<Relationships xmlns="http://schemas.openxmlformats.org/package/2006/relationships"><Relationship Id="rId3" Type="http://schemas.openxmlformats.org/officeDocument/2006/relationships/hyperlink" Target="http://shoujiweishi.baidu.com/static/map/pseudo.html"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26.emf"/></Relationships>
</file>

<file path=ppt/slides/_rels/slide38.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26.emf"/><Relationship Id="rId1" Type="http://schemas.openxmlformats.org/officeDocument/2006/relationships/slideLayout" Target="../slideLayouts/slideLayout2.xml"/><Relationship Id="rId5" Type="http://schemas.openxmlformats.org/officeDocument/2006/relationships/image" Target="../media/image67.jpeg"/><Relationship Id="rId4" Type="http://schemas.openxmlformats.org/officeDocument/2006/relationships/image" Target="../media/image9.png"/></Relationships>
</file>

<file path=ppt/slides/_rels/slide3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emf"/><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hyperlink" Target="http://shoujiweishi.baidu.com/" TargetMode="External"/><Relationship Id="rId5" Type="http://schemas.openxmlformats.org/officeDocument/2006/relationships/image" Target="../media/image73.png"/><Relationship Id="rId4" Type="http://schemas.openxmlformats.org/officeDocument/2006/relationships/image" Target="../media/image44.emf"/></Relationships>
</file>

<file path=ppt/slides/_rels/slide44.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72.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emf"/><Relationship Id="rId1" Type="http://schemas.openxmlformats.org/officeDocument/2006/relationships/slideLayout" Target="../slideLayouts/slideLayout13.xml"/><Relationship Id="rId4" Type="http://schemas.openxmlformats.org/officeDocument/2006/relationships/image" Target="../media/image44.emf"/></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3.emf"/></Relationships>
</file>

<file path=ppt/slides/_rels/slide8.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6.emf"/><Relationship Id="rId4" Type="http://schemas.openxmlformats.org/officeDocument/2006/relationships/image" Target="../media/image25.emf"/></Relationships>
</file>

<file path=ppt/slides/_rels/slide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6.emf"/><Relationship Id="rId4" Type="http://schemas.openxmlformats.org/officeDocument/2006/relationships/image" Target="../media/image2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ctrTitle"/>
          </p:nvPr>
        </p:nvSpPr>
        <p:spPr>
          <a:xfrm>
            <a:off x="537172" y="1653258"/>
            <a:ext cx="7945631" cy="1224510"/>
          </a:xfrm>
          <a:ln>
            <a:noFill/>
          </a:ln>
        </p:spPr>
        <p:style>
          <a:lnRef idx="2">
            <a:schemeClr val="dk1"/>
          </a:lnRef>
          <a:fillRef idx="1">
            <a:schemeClr val="lt1"/>
          </a:fillRef>
          <a:effectRef idx="0">
            <a:schemeClr val="dk1"/>
          </a:effectRef>
          <a:fontRef idx="minor">
            <a:schemeClr val="dk1"/>
          </a:fontRef>
        </p:style>
        <p:txBody>
          <a:bodyPr>
            <a:noAutofit/>
          </a:bodyPr>
          <a:lstStyle/>
          <a:p>
            <a:r>
              <a:rPr lang="en-US" altLang="zh-CN" sz="3600" b="1" dirty="0" smtClean="0">
                <a:latin typeface="微软雅黑" pitchFamily="34" charset="-122"/>
                <a:ea typeface="微软雅黑" pitchFamily="34" charset="-122"/>
              </a:rPr>
              <a:t>FBS-Radar: Uncovering </a:t>
            </a:r>
            <a:r>
              <a:rPr lang="en-US" altLang="zh-CN" sz="3600" b="1" dirty="0" smtClean="0">
                <a:solidFill>
                  <a:srgbClr val="C00000"/>
                </a:solidFill>
                <a:latin typeface="微软雅黑" pitchFamily="34" charset="-122"/>
                <a:ea typeface="微软雅黑" pitchFamily="34" charset="-122"/>
              </a:rPr>
              <a:t>Fake Base Stations</a:t>
            </a:r>
            <a:r>
              <a:rPr lang="en-US" altLang="zh-CN" sz="3600" b="1" dirty="0" smtClean="0">
                <a:latin typeface="微软雅黑" pitchFamily="34" charset="-122"/>
                <a:ea typeface="微软雅黑" pitchFamily="34" charset="-122"/>
              </a:rPr>
              <a:t> at Scale in the Wild</a:t>
            </a:r>
            <a:endParaRPr lang="zh-CN" altLang="en-US" sz="3600" dirty="0">
              <a:latin typeface="微软雅黑" pitchFamily="34" charset="-122"/>
              <a:ea typeface="微软雅黑" pitchFamily="34" charset="-122"/>
            </a:endParaRPr>
          </a:p>
        </p:txBody>
      </p:sp>
      <p:sp>
        <p:nvSpPr>
          <p:cNvPr id="5" name="副标题 2"/>
          <p:cNvSpPr>
            <a:spLocks noGrp="1"/>
          </p:cNvSpPr>
          <p:nvPr>
            <p:ph type="subTitle" idx="1"/>
          </p:nvPr>
        </p:nvSpPr>
        <p:spPr>
          <a:xfrm>
            <a:off x="2127806" y="5669616"/>
            <a:ext cx="4525888" cy="776678"/>
          </a:xfrm>
        </p:spPr>
        <p:txBody>
          <a:bodyPr>
            <a:normAutofit/>
          </a:bodyPr>
          <a:lstStyle/>
          <a:p>
            <a:pPr>
              <a:lnSpc>
                <a:spcPts val="1000"/>
              </a:lnSpc>
            </a:pPr>
            <a:r>
              <a:rPr lang="en-US" altLang="zh-CN" sz="1600" dirty="0" smtClean="0">
                <a:solidFill>
                  <a:schemeClr val="accent3">
                    <a:lumMod val="50000"/>
                  </a:schemeClr>
                </a:solidFill>
                <a:latin typeface="微软雅黑" pitchFamily="34" charset="-122"/>
                <a:ea typeface="微软雅黑" pitchFamily="34" charset="-122"/>
              </a:rPr>
              <a:t>lizhenhua1983@gmail.com</a:t>
            </a:r>
          </a:p>
          <a:p>
            <a:pPr>
              <a:lnSpc>
                <a:spcPts val="1000"/>
              </a:lnSpc>
            </a:pPr>
            <a:r>
              <a:rPr lang="en-US" altLang="zh-CN" sz="1600" dirty="0">
                <a:solidFill>
                  <a:schemeClr val="accent3">
                    <a:lumMod val="50000"/>
                  </a:schemeClr>
                </a:solidFill>
                <a:latin typeface="微软雅黑" pitchFamily="34" charset="-122"/>
                <a:ea typeface="微软雅黑" pitchFamily="34" charset="-122"/>
              </a:rPr>
              <a:t>http://www.greenorbs.org/people/lzh/</a:t>
            </a:r>
          </a:p>
          <a:p>
            <a:pPr>
              <a:lnSpc>
                <a:spcPts val="1000"/>
              </a:lnSpc>
            </a:pPr>
            <a:r>
              <a:rPr lang="en-US" altLang="zh-CN" sz="1600" dirty="0" smtClean="0">
                <a:solidFill>
                  <a:schemeClr val="accent3">
                    <a:lumMod val="50000"/>
                  </a:schemeClr>
                </a:solidFill>
                <a:latin typeface="微软雅黑" pitchFamily="34" charset="-122"/>
                <a:ea typeface="微软雅黑" pitchFamily="34" charset="-122"/>
              </a:rPr>
              <a:t>Mar. 1st, 2017</a:t>
            </a:r>
            <a:endParaRPr lang="en-US" altLang="zh-CN" sz="1600" dirty="0">
              <a:solidFill>
                <a:schemeClr val="accent3">
                  <a:lumMod val="50000"/>
                </a:schemeClr>
              </a:solidFill>
              <a:latin typeface="微软雅黑" pitchFamily="34" charset="-122"/>
              <a:ea typeface="微软雅黑" pitchFamily="34" charset="-122"/>
            </a:endParaRPr>
          </a:p>
        </p:txBody>
      </p:sp>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8745" y="3164041"/>
            <a:ext cx="288032" cy="288032"/>
          </a:xfrm>
          <a:prstGeom prst="rect">
            <a:avLst/>
          </a:prstGeom>
        </p:spPr>
      </p:pic>
      <p:sp>
        <p:nvSpPr>
          <p:cNvPr id="18" name="矩形 17"/>
          <p:cNvSpPr/>
          <p:nvPr/>
        </p:nvSpPr>
        <p:spPr>
          <a:xfrm>
            <a:off x="268274" y="3136118"/>
            <a:ext cx="1406154" cy="369332"/>
          </a:xfrm>
          <a:prstGeom prst="rect">
            <a:avLst/>
          </a:prstGeom>
        </p:spPr>
        <p:txBody>
          <a:bodyPr wrap="none">
            <a:spAutoFit/>
          </a:bodyPr>
          <a:lstStyle/>
          <a:p>
            <a:r>
              <a:rPr lang="en-US" altLang="zh-CN" u="sng" dirty="0" smtClean="0">
                <a:latin typeface="微软雅黑" pitchFamily="34" charset="-122"/>
                <a:ea typeface="微软雅黑" pitchFamily="34" charset="-122"/>
              </a:rPr>
              <a:t>Zhenhua Li</a:t>
            </a:r>
            <a:endParaRPr lang="zh-CN" altLang="en-US" u="sng" dirty="0"/>
          </a:p>
        </p:txBody>
      </p:sp>
      <p:sp>
        <p:nvSpPr>
          <p:cNvPr id="19" name="矩形 18"/>
          <p:cNvSpPr/>
          <p:nvPr/>
        </p:nvSpPr>
        <p:spPr>
          <a:xfrm>
            <a:off x="3876003" y="3163468"/>
            <a:ext cx="1793761" cy="369332"/>
          </a:xfrm>
          <a:prstGeom prst="rect">
            <a:avLst/>
          </a:prstGeom>
        </p:spPr>
        <p:txBody>
          <a:bodyPr wrap="none">
            <a:spAutoFit/>
          </a:bodyPr>
          <a:lstStyle/>
          <a:p>
            <a:r>
              <a:rPr lang="en-US" altLang="zh-CN" dirty="0" smtClean="0">
                <a:latin typeface="微软雅黑" pitchFamily="34" charset="-122"/>
                <a:ea typeface="微软雅黑" pitchFamily="34" charset="-122"/>
              </a:rPr>
              <a:t>Christo Wilson</a:t>
            </a:r>
            <a:endParaRPr lang="zh-CN" altLang="en-US" dirty="0"/>
          </a:p>
        </p:txBody>
      </p:sp>
      <p:sp>
        <p:nvSpPr>
          <p:cNvPr id="20" name="矩形 19"/>
          <p:cNvSpPr/>
          <p:nvPr/>
        </p:nvSpPr>
        <p:spPr>
          <a:xfrm>
            <a:off x="7302782" y="3158194"/>
            <a:ext cx="1382110" cy="369332"/>
          </a:xfrm>
          <a:prstGeom prst="rect">
            <a:avLst/>
          </a:prstGeom>
        </p:spPr>
        <p:txBody>
          <a:bodyPr wrap="none">
            <a:spAutoFit/>
          </a:bodyPr>
          <a:lstStyle/>
          <a:p>
            <a:r>
              <a:rPr lang="en-US" altLang="zh-CN" u="sng" dirty="0" smtClean="0">
                <a:latin typeface="微软雅黑" pitchFamily="34" charset="-122"/>
                <a:ea typeface="微软雅黑" pitchFamily="34" charset="-122"/>
              </a:rPr>
              <a:t>Chen Qian</a:t>
            </a:r>
            <a:endParaRPr lang="zh-CN" altLang="en-US" u="sng" dirty="0"/>
          </a:p>
        </p:txBody>
      </p:sp>
      <p:pic>
        <p:nvPicPr>
          <p:cNvPr id="24" name="图片 23"/>
          <p:cNvPicPr>
            <a:picLocks noChangeAspect="1"/>
          </p:cNvPicPr>
          <p:nvPr/>
        </p:nvPicPr>
        <p:blipFill>
          <a:blip r:embed="rId4"/>
          <a:stretch>
            <a:fillRect/>
          </a:stretch>
        </p:blipFill>
        <p:spPr>
          <a:xfrm>
            <a:off x="602374" y="4208256"/>
            <a:ext cx="2347966" cy="915105"/>
          </a:xfrm>
          <a:prstGeom prst="rect">
            <a:avLst/>
          </a:prstGeom>
        </p:spPr>
      </p:pic>
      <p:sp>
        <p:nvSpPr>
          <p:cNvPr id="25" name="灯片编号占位符 24"/>
          <p:cNvSpPr>
            <a:spLocks noGrp="1"/>
          </p:cNvSpPr>
          <p:nvPr>
            <p:ph type="sldNum" sz="quarter" idx="12"/>
          </p:nvPr>
        </p:nvSpPr>
        <p:spPr/>
        <p:txBody>
          <a:bodyPr/>
          <a:lstStyle/>
          <a:p>
            <a:fld id="{523CE5A3-3300-4D41-99A4-0032E3512D03}" type="slidenum">
              <a:rPr lang="zh-CN" altLang="en-US" smtClean="0"/>
              <a:t>1</a:t>
            </a:fld>
            <a:endParaRPr lang="zh-CN" altLang="en-US"/>
          </a:p>
        </p:txBody>
      </p:sp>
      <p:pic>
        <p:nvPicPr>
          <p:cNvPr id="7" name="图片 6"/>
          <p:cNvPicPr>
            <a:picLocks noChangeAspect="1"/>
          </p:cNvPicPr>
          <p:nvPr/>
        </p:nvPicPr>
        <p:blipFill>
          <a:blip r:embed="rId5" cstate="print">
            <a:duotone>
              <a:prstClr val="black"/>
              <a:schemeClr val="tx1">
                <a:tint val="45000"/>
                <a:satMod val="400000"/>
              </a:schemeClr>
            </a:duotone>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09465" y="457368"/>
            <a:ext cx="1964631" cy="654876"/>
          </a:xfrm>
          <a:prstGeom prst="rect">
            <a:avLst/>
          </a:prstGeom>
        </p:spPr>
      </p:pic>
      <p:pic>
        <p:nvPicPr>
          <p:cNvPr id="9" name="图片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66988" y="149541"/>
            <a:ext cx="2943225" cy="1162050"/>
          </a:xfrm>
          <a:prstGeom prst="rect">
            <a:avLst/>
          </a:prstGeom>
        </p:spPr>
      </p:pic>
      <p:pic>
        <p:nvPicPr>
          <p:cNvPr id="10"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00236" y="144964"/>
            <a:ext cx="2426940" cy="1160381"/>
          </a:xfrm>
          <a:prstGeom prst="rect">
            <a:avLst/>
          </a:prstGeom>
        </p:spPr>
      </p:pic>
      <p:sp>
        <p:nvSpPr>
          <p:cNvPr id="28" name="矩形 27"/>
          <p:cNvSpPr/>
          <p:nvPr/>
        </p:nvSpPr>
        <p:spPr>
          <a:xfrm>
            <a:off x="6874336" y="923642"/>
            <a:ext cx="1806777" cy="338554"/>
          </a:xfrm>
          <a:prstGeom prst="rect">
            <a:avLst/>
          </a:prstGeom>
        </p:spPr>
        <p:txBody>
          <a:bodyPr wrap="none">
            <a:spAutoFit/>
          </a:bodyPr>
          <a:lstStyle/>
          <a:p>
            <a:r>
              <a:rPr lang="en-US" altLang="zh-CN" sz="1600" b="1" dirty="0" smtClean="0">
                <a:solidFill>
                  <a:schemeClr val="bg1"/>
                </a:solidFill>
                <a:latin typeface="微软雅黑" pitchFamily="34" charset="-122"/>
                <a:ea typeface="微软雅黑" pitchFamily="34" charset="-122"/>
              </a:rPr>
              <a:t>Feb. 26 – Mar. 1</a:t>
            </a:r>
            <a:endParaRPr lang="zh-CN" altLang="en-US" sz="1600" dirty="0">
              <a:solidFill>
                <a:schemeClr val="bg1"/>
              </a:solidFill>
            </a:endParaRPr>
          </a:p>
        </p:txBody>
      </p:sp>
      <p:sp>
        <p:nvSpPr>
          <p:cNvPr id="29" name="矩形 28"/>
          <p:cNvSpPr/>
          <p:nvPr/>
        </p:nvSpPr>
        <p:spPr>
          <a:xfrm>
            <a:off x="2103185" y="3140339"/>
            <a:ext cx="1694310" cy="369332"/>
          </a:xfrm>
          <a:prstGeom prst="rect">
            <a:avLst/>
          </a:prstGeom>
        </p:spPr>
        <p:txBody>
          <a:bodyPr wrap="none">
            <a:spAutoFit/>
          </a:bodyPr>
          <a:lstStyle/>
          <a:p>
            <a:r>
              <a:rPr lang="en-US" altLang="zh-CN" dirty="0" err="1" smtClean="0">
                <a:latin typeface="微软雅黑" pitchFamily="34" charset="-122"/>
                <a:ea typeface="微软雅黑" pitchFamily="34" charset="-122"/>
              </a:rPr>
              <a:t>Weiwei</a:t>
            </a:r>
            <a:r>
              <a:rPr lang="en-US" altLang="zh-CN" dirty="0" smtClean="0">
                <a:latin typeface="微软雅黑" pitchFamily="34" charset="-122"/>
                <a:ea typeface="微软雅黑" pitchFamily="34" charset="-122"/>
              </a:rPr>
              <a:t> Wang</a:t>
            </a:r>
            <a:endParaRPr lang="zh-CN" altLang="en-US" dirty="0"/>
          </a:p>
        </p:txBody>
      </p:sp>
      <p:sp>
        <p:nvSpPr>
          <p:cNvPr id="34" name="矩形 33"/>
          <p:cNvSpPr/>
          <p:nvPr/>
        </p:nvSpPr>
        <p:spPr>
          <a:xfrm>
            <a:off x="5827493" y="3167734"/>
            <a:ext cx="1247457" cy="369332"/>
          </a:xfrm>
          <a:prstGeom prst="rect">
            <a:avLst/>
          </a:prstGeom>
        </p:spPr>
        <p:txBody>
          <a:bodyPr wrap="none">
            <a:spAutoFit/>
          </a:bodyPr>
          <a:lstStyle/>
          <a:p>
            <a:r>
              <a:rPr lang="en-US" altLang="zh-CN" dirty="0" smtClean="0">
                <a:latin typeface="微软雅黑" pitchFamily="34" charset="-122"/>
                <a:ea typeface="微软雅黑" pitchFamily="34" charset="-122"/>
              </a:rPr>
              <a:t>Jian Chen</a:t>
            </a:r>
            <a:endParaRPr lang="zh-CN" altLang="en-US" dirty="0"/>
          </a:p>
        </p:txBody>
      </p:sp>
      <p:pic>
        <p:nvPicPr>
          <p:cNvPr id="30" name="图片 29"/>
          <p:cNvPicPr>
            <a:picLocks noChangeAspect="1"/>
          </p:cNvPicPr>
          <p:nvPr/>
        </p:nvPicPr>
        <p:blipFill>
          <a:blip r:embed="rId9"/>
          <a:stretch>
            <a:fillRect/>
          </a:stretch>
        </p:blipFill>
        <p:spPr>
          <a:xfrm>
            <a:off x="3299096" y="4264029"/>
            <a:ext cx="2667814" cy="803558"/>
          </a:xfrm>
          <a:prstGeom prst="rect">
            <a:avLst/>
          </a:prstGeom>
        </p:spPr>
      </p:pic>
      <p:sp>
        <p:nvSpPr>
          <p:cNvPr id="22" name="矩形 21"/>
          <p:cNvSpPr/>
          <p:nvPr/>
        </p:nvSpPr>
        <p:spPr>
          <a:xfrm>
            <a:off x="2256449" y="3512242"/>
            <a:ext cx="1398140" cy="369332"/>
          </a:xfrm>
          <a:prstGeom prst="rect">
            <a:avLst/>
          </a:prstGeom>
        </p:spPr>
        <p:txBody>
          <a:bodyPr wrap="none">
            <a:spAutoFit/>
          </a:bodyPr>
          <a:lstStyle/>
          <a:p>
            <a:r>
              <a:rPr lang="en-US" altLang="zh-CN" dirty="0" smtClean="0">
                <a:latin typeface="微软雅黑" pitchFamily="34" charset="-122"/>
                <a:ea typeface="微软雅黑" pitchFamily="34" charset="-122"/>
              </a:rPr>
              <a:t>Lan Zhang</a:t>
            </a:r>
            <a:endParaRPr lang="zh-CN" altLang="en-US" dirty="0"/>
          </a:p>
        </p:txBody>
      </p:sp>
      <p:sp>
        <p:nvSpPr>
          <p:cNvPr id="23" name="矩形 22"/>
          <p:cNvSpPr/>
          <p:nvPr/>
        </p:nvSpPr>
        <p:spPr>
          <a:xfrm>
            <a:off x="4107313" y="3507665"/>
            <a:ext cx="1200906" cy="369332"/>
          </a:xfrm>
          <a:prstGeom prst="rect">
            <a:avLst/>
          </a:prstGeom>
        </p:spPr>
        <p:txBody>
          <a:bodyPr wrap="none">
            <a:spAutoFit/>
          </a:bodyPr>
          <a:lstStyle/>
          <a:p>
            <a:r>
              <a:rPr lang="en-US" altLang="zh-CN" dirty="0" err="1" smtClean="0">
                <a:latin typeface="微软雅黑" pitchFamily="34" charset="-122"/>
                <a:ea typeface="微软雅黑" pitchFamily="34" charset="-122"/>
              </a:rPr>
              <a:t>Kebin</a:t>
            </a:r>
            <a:r>
              <a:rPr lang="en-US" altLang="zh-CN" dirty="0" smtClean="0">
                <a:latin typeface="微软雅黑" pitchFamily="34" charset="-122"/>
                <a:ea typeface="微软雅黑" pitchFamily="34" charset="-122"/>
              </a:rPr>
              <a:t> Liu</a:t>
            </a:r>
            <a:endParaRPr lang="zh-CN" altLang="en-US" dirty="0"/>
          </a:p>
        </p:txBody>
      </p:sp>
      <p:sp>
        <p:nvSpPr>
          <p:cNvPr id="26" name="矩形 25"/>
          <p:cNvSpPr/>
          <p:nvPr/>
        </p:nvSpPr>
        <p:spPr>
          <a:xfrm>
            <a:off x="7265353" y="3498981"/>
            <a:ext cx="1401859" cy="369332"/>
          </a:xfrm>
          <a:prstGeom prst="rect">
            <a:avLst/>
          </a:prstGeom>
        </p:spPr>
        <p:txBody>
          <a:bodyPr wrap="none">
            <a:spAutoFit/>
          </a:bodyPr>
          <a:lstStyle/>
          <a:p>
            <a:r>
              <a:rPr lang="en-US" altLang="zh-CN" dirty="0" smtClean="0">
                <a:latin typeface="微软雅黑" pitchFamily="34" charset="-122"/>
                <a:ea typeface="微软雅黑" pitchFamily="34" charset="-122"/>
              </a:rPr>
              <a:t>Yunhao Liu</a:t>
            </a:r>
            <a:endParaRPr lang="zh-CN" altLang="en-US" dirty="0"/>
          </a:p>
        </p:txBody>
      </p:sp>
      <p:sp>
        <p:nvSpPr>
          <p:cNvPr id="33" name="矩形 32"/>
          <p:cNvSpPr/>
          <p:nvPr/>
        </p:nvSpPr>
        <p:spPr>
          <a:xfrm>
            <a:off x="5598951" y="3504255"/>
            <a:ext cx="1601721" cy="369332"/>
          </a:xfrm>
          <a:prstGeom prst="rect">
            <a:avLst/>
          </a:prstGeom>
        </p:spPr>
        <p:txBody>
          <a:bodyPr wrap="none">
            <a:spAutoFit/>
          </a:bodyPr>
          <a:lstStyle/>
          <a:p>
            <a:r>
              <a:rPr lang="en-US" altLang="zh-CN" dirty="0" err="1" smtClean="0">
                <a:latin typeface="微软雅黑" pitchFamily="34" charset="-122"/>
                <a:ea typeface="微软雅黑" pitchFamily="34" charset="-122"/>
              </a:rPr>
              <a:t>Xiangyang</a:t>
            </a:r>
            <a:r>
              <a:rPr lang="en-US" altLang="zh-CN" dirty="0" smtClean="0">
                <a:latin typeface="微软雅黑" pitchFamily="34" charset="-122"/>
                <a:ea typeface="微软雅黑" pitchFamily="34" charset="-122"/>
              </a:rPr>
              <a:t> Li</a:t>
            </a:r>
            <a:endParaRPr lang="zh-CN" altLang="en-US" dirty="0"/>
          </a:p>
        </p:txBody>
      </p:sp>
      <p:sp>
        <p:nvSpPr>
          <p:cNvPr id="37" name="矩形 36"/>
          <p:cNvSpPr/>
          <p:nvPr/>
        </p:nvSpPr>
        <p:spPr>
          <a:xfrm>
            <a:off x="273411" y="3512242"/>
            <a:ext cx="1434303" cy="369332"/>
          </a:xfrm>
          <a:prstGeom prst="rect">
            <a:avLst/>
          </a:prstGeom>
        </p:spPr>
        <p:txBody>
          <a:bodyPr wrap="none">
            <a:spAutoFit/>
          </a:bodyPr>
          <a:lstStyle/>
          <a:p>
            <a:r>
              <a:rPr lang="en-US" altLang="zh-CN" dirty="0" err="1" smtClean="0">
                <a:latin typeface="微软雅黑" pitchFamily="34" charset="-122"/>
                <a:ea typeface="微软雅黑" pitchFamily="34" charset="-122"/>
              </a:rPr>
              <a:t>Taeho</a:t>
            </a:r>
            <a:r>
              <a:rPr lang="en-US" altLang="zh-CN" dirty="0" smtClean="0">
                <a:latin typeface="微软雅黑" pitchFamily="34" charset="-122"/>
                <a:ea typeface="微软雅黑" pitchFamily="34" charset="-122"/>
              </a:rPr>
              <a:t> Jung</a:t>
            </a:r>
            <a:endParaRPr lang="zh-CN" altLang="en-US" dirty="0"/>
          </a:p>
        </p:txBody>
      </p:sp>
      <p:pic>
        <p:nvPicPr>
          <p:cNvPr id="27" name="Picture 8" descr="https://www.neustar.biz/base/img/p1-graphic-audiences.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635105" y="3150888"/>
            <a:ext cx="406006" cy="29989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ucsc"/>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345699" y="4344052"/>
            <a:ext cx="2079434" cy="643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49591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523CE5A3-3300-4D41-99A4-0032E3512D03}" type="slidenum">
              <a:rPr lang="zh-CN" altLang="en-US" smtClean="0"/>
              <a:t>10</a:t>
            </a:fld>
            <a:endParaRPr lang="zh-CN" altLang="en-US"/>
          </a:p>
        </p:txBody>
      </p:sp>
      <p:sp>
        <p:nvSpPr>
          <p:cNvPr id="5" name="矩形 4"/>
          <p:cNvSpPr/>
          <p:nvPr/>
        </p:nvSpPr>
        <p:spPr>
          <a:xfrm>
            <a:off x="118335" y="200834"/>
            <a:ext cx="8907375" cy="707886"/>
          </a:xfrm>
          <a:prstGeom prst="rect">
            <a:avLst/>
          </a:prstGeom>
        </p:spPr>
        <p:txBody>
          <a:bodyPr wrap="none">
            <a:spAutoFit/>
          </a:bodyPr>
          <a:lstStyle/>
          <a:p>
            <a:pPr algn="ctr"/>
            <a:r>
              <a:rPr lang="en-US" altLang="zh-CN" sz="4000" dirty="0" smtClean="0">
                <a:solidFill>
                  <a:srgbClr val="C00000"/>
                </a:solidFill>
                <a:latin typeface="微软雅黑" panose="020B0503020204020204" pitchFamily="34" charset="-122"/>
                <a:ea typeface="微软雅黑" panose="020B0503020204020204" pitchFamily="34" charset="-122"/>
              </a:rPr>
              <a:t>FBS Can Also Impact 3G/4G Phones</a:t>
            </a:r>
            <a:endParaRPr lang="zh-CN" altLang="en-US" sz="4000" dirty="0">
              <a:solidFill>
                <a:srgbClr val="C00000"/>
              </a:solidFill>
              <a:latin typeface="微软雅黑" panose="020B0503020204020204" pitchFamily="34" charset="-122"/>
              <a:ea typeface="微软雅黑" panose="020B0503020204020204" pitchFamily="34" charset="-122"/>
            </a:endParaRPr>
          </a:p>
        </p:txBody>
      </p:sp>
      <p:pic>
        <p:nvPicPr>
          <p:cNvPr id="23" name="图片 22"/>
          <p:cNvPicPr>
            <a:picLocks noChangeAspect="1"/>
          </p:cNvPicPr>
          <p:nvPr/>
        </p:nvPicPr>
        <p:blipFill>
          <a:blip r:embed="rId3"/>
          <a:stretch>
            <a:fillRect/>
          </a:stretch>
        </p:blipFill>
        <p:spPr>
          <a:xfrm>
            <a:off x="5800095" y="1812540"/>
            <a:ext cx="986938" cy="1352432"/>
          </a:xfrm>
          <a:prstGeom prst="rect">
            <a:avLst/>
          </a:prstGeom>
        </p:spPr>
      </p:pic>
      <p:pic>
        <p:nvPicPr>
          <p:cNvPr id="24" name="图片 23"/>
          <p:cNvPicPr>
            <a:picLocks noChangeAspect="1"/>
          </p:cNvPicPr>
          <p:nvPr/>
        </p:nvPicPr>
        <p:blipFill>
          <a:blip r:embed="rId4"/>
          <a:stretch>
            <a:fillRect/>
          </a:stretch>
        </p:blipFill>
        <p:spPr>
          <a:xfrm>
            <a:off x="2208775" y="2029590"/>
            <a:ext cx="781040" cy="1150194"/>
          </a:xfrm>
          <a:prstGeom prst="rect">
            <a:avLst/>
          </a:prstGeom>
        </p:spPr>
      </p:pic>
      <p:sp>
        <p:nvSpPr>
          <p:cNvPr id="26" name="文本框 25"/>
          <p:cNvSpPr txBox="1"/>
          <p:nvPr/>
        </p:nvSpPr>
        <p:spPr>
          <a:xfrm>
            <a:off x="3196114" y="1613664"/>
            <a:ext cx="2397682" cy="461665"/>
          </a:xfrm>
          <a:prstGeom prst="rect">
            <a:avLst/>
          </a:prstGeom>
          <a:noFill/>
        </p:spPr>
        <p:txBody>
          <a:bodyPr wrap="square" rtlCol="0">
            <a:spAutoFit/>
          </a:bodyPr>
          <a:lstStyle/>
          <a:p>
            <a:r>
              <a:rPr lang="en-US" altLang="zh-CN" sz="2400" dirty="0" smtClean="0">
                <a:solidFill>
                  <a:srgbClr val="FF0000"/>
                </a:solidFill>
                <a:latin typeface="Arial Unicode MS" panose="020B0604020202020204" pitchFamily="34" charset="-122"/>
                <a:ea typeface="Arial Unicode MS" panose="020B0604020202020204" pitchFamily="34" charset="-122"/>
                <a:cs typeface="Arial Unicode MS" panose="020B0604020202020204" pitchFamily="34" charset="-122"/>
              </a:rPr>
              <a:t>Jamming Signal</a:t>
            </a:r>
            <a:endParaRPr lang="zh-CN" altLang="en-US" sz="2400" dirty="0">
              <a:solidFill>
                <a:srgbClr val="FF0000"/>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27" name="文本框 26"/>
          <p:cNvSpPr txBox="1"/>
          <p:nvPr/>
        </p:nvSpPr>
        <p:spPr>
          <a:xfrm>
            <a:off x="5876684" y="3053057"/>
            <a:ext cx="1008418" cy="461665"/>
          </a:xfrm>
          <a:prstGeom prst="rect">
            <a:avLst/>
          </a:prstGeom>
          <a:noFill/>
        </p:spPr>
        <p:txBody>
          <a:bodyPr wrap="square" rtlCol="0">
            <a:spAutoFit/>
          </a:bodyPr>
          <a:lstStyle/>
          <a:p>
            <a:r>
              <a:rPr lang="en-US" altLang="zh-CN" sz="2400" dirty="0" smtClean="0">
                <a:latin typeface="Arial Unicode MS" panose="020B0604020202020204" pitchFamily="34" charset="-122"/>
                <a:ea typeface="Arial Unicode MS" panose="020B0604020202020204" pitchFamily="34" charset="-122"/>
                <a:cs typeface="Arial Unicode MS" panose="020B0604020202020204" pitchFamily="34" charset="-122"/>
              </a:rPr>
              <a:t>GSM</a:t>
            </a:r>
            <a:endParaRPr lang="zh-CN" altLang="en-US" sz="24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28" name="文本框 27"/>
          <p:cNvSpPr txBox="1"/>
          <p:nvPr/>
        </p:nvSpPr>
        <p:spPr>
          <a:xfrm>
            <a:off x="2044069" y="3001686"/>
            <a:ext cx="1110452" cy="461665"/>
          </a:xfrm>
          <a:prstGeom prst="rect">
            <a:avLst/>
          </a:prstGeom>
          <a:noFill/>
        </p:spPr>
        <p:txBody>
          <a:bodyPr wrap="square" rtlCol="0">
            <a:spAutoFit/>
          </a:bodyPr>
          <a:lstStyle/>
          <a:p>
            <a:r>
              <a:rPr lang="en-US" altLang="zh-CN" sz="2400" dirty="0" smtClean="0">
                <a:latin typeface="Arial Unicode MS" panose="020B0604020202020204" pitchFamily="34" charset="-122"/>
                <a:ea typeface="Arial Unicode MS" panose="020B0604020202020204" pitchFamily="34" charset="-122"/>
                <a:cs typeface="Arial Unicode MS" panose="020B0604020202020204" pitchFamily="34" charset="-122"/>
              </a:rPr>
              <a:t>3G/4G</a:t>
            </a:r>
            <a:endParaRPr lang="zh-CN" altLang="en-US" sz="24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4285523" y="1040349"/>
            <a:ext cx="348040" cy="2691378"/>
          </a:xfrm>
          <a:prstGeom prst="rect">
            <a:avLst/>
          </a:prstGeom>
        </p:spPr>
      </p:pic>
      <p:pic>
        <p:nvPicPr>
          <p:cNvPr id="30" name="图片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5570596">
            <a:off x="4309489" y="1396607"/>
            <a:ext cx="348040" cy="2691378"/>
          </a:xfrm>
          <a:prstGeom prst="rect">
            <a:avLst/>
          </a:prstGeom>
        </p:spPr>
      </p:pic>
      <p:sp>
        <p:nvSpPr>
          <p:cNvPr id="31" name="下箭头 30"/>
          <p:cNvSpPr/>
          <p:nvPr/>
        </p:nvSpPr>
        <p:spPr>
          <a:xfrm>
            <a:off x="1494401" y="3672052"/>
            <a:ext cx="2219707" cy="449400"/>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chemeClr val="tx1"/>
                </a:solidFill>
              </a:rPr>
              <a:t>Degrade</a:t>
            </a:r>
            <a:endParaRPr lang="zh-CN" altLang="en-US" dirty="0">
              <a:solidFill>
                <a:schemeClr val="tx1"/>
              </a:solidFill>
            </a:endParaRPr>
          </a:p>
        </p:txBody>
      </p:sp>
      <p:sp>
        <p:nvSpPr>
          <p:cNvPr id="32" name="文本框 31"/>
          <p:cNvSpPr txBox="1"/>
          <p:nvPr/>
        </p:nvSpPr>
        <p:spPr>
          <a:xfrm>
            <a:off x="2146103" y="4326723"/>
            <a:ext cx="1008418" cy="461665"/>
          </a:xfrm>
          <a:prstGeom prst="rect">
            <a:avLst/>
          </a:prstGeom>
          <a:noFill/>
        </p:spPr>
        <p:txBody>
          <a:bodyPr wrap="square" rtlCol="0">
            <a:spAutoFit/>
          </a:bodyPr>
          <a:lstStyle/>
          <a:p>
            <a:r>
              <a:rPr lang="en-US" altLang="zh-CN" sz="2400" dirty="0" smtClean="0">
                <a:latin typeface="Arial Unicode MS" panose="020B0604020202020204" pitchFamily="34" charset="-122"/>
                <a:ea typeface="Arial Unicode MS" panose="020B0604020202020204" pitchFamily="34" charset="-122"/>
                <a:cs typeface="Arial Unicode MS" panose="020B0604020202020204" pitchFamily="34" charset="-122"/>
              </a:rPr>
              <a:t>GSM</a:t>
            </a:r>
            <a:endParaRPr lang="zh-CN" altLang="en-US" sz="24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33" name="圆角矩形 32"/>
          <p:cNvSpPr/>
          <p:nvPr/>
        </p:nvSpPr>
        <p:spPr>
          <a:xfrm>
            <a:off x="4166761" y="4385757"/>
            <a:ext cx="4428264" cy="1847104"/>
          </a:xfrm>
          <a:prstGeom prst="roundRect">
            <a:avLst/>
          </a:prstGeom>
          <a:noFill/>
          <a:ln>
            <a:solidFill>
              <a:srgbClr val="002060"/>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altLang="zh-CN" sz="2800" dirty="0" smtClean="0">
                <a:solidFill>
                  <a:srgbClr val="002060"/>
                </a:solidFill>
                <a:latin typeface="微软雅黑" panose="020B0503020204020204" pitchFamily="34" charset="-122"/>
                <a:ea typeface="微软雅黑" panose="020B0503020204020204" pitchFamily="34" charset="-122"/>
              </a:rPr>
              <a:t>GSM has existed for many years, so  abandoning GSM also needs </a:t>
            </a:r>
            <a:r>
              <a:rPr lang="en-US" altLang="zh-CN" sz="2800" dirty="0">
                <a:solidFill>
                  <a:srgbClr val="002060"/>
                </a:solidFill>
                <a:latin typeface="微软雅黑" panose="020B0503020204020204" pitchFamily="34" charset="-122"/>
                <a:ea typeface="微软雅黑" panose="020B0503020204020204" pitchFamily="34" charset="-122"/>
              </a:rPr>
              <a:t>m</a:t>
            </a:r>
            <a:r>
              <a:rPr lang="en-US" altLang="zh-CN" sz="2800" dirty="0" smtClean="0">
                <a:solidFill>
                  <a:srgbClr val="002060"/>
                </a:solidFill>
                <a:latin typeface="微软雅黑" panose="020B0503020204020204" pitchFamily="34" charset="-122"/>
                <a:ea typeface="微软雅黑" panose="020B0503020204020204" pitchFamily="34" charset="-122"/>
              </a:rPr>
              <a:t>any </a:t>
            </a:r>
            <a:r>
              <a:rPr lang="en-US" altLang="zh-CN" sz="2800" dirty="0">
                <a:solidFill>
                  <a:srgbClr val="002060"/>
                </a:solidFill>
                <a:latin typeface="微软雅黑" panose="020B0503020204020204" pitchFamily="34" charset="-122"/>
                <a:ea typeface="微软雅黑" panose="020B0503020204020204" pitchFamily="34" charset="-122"/>
              </a:rPr>
              <a:t>y</a:t>
            </a:r>
            <a:r>
              <a:rPr lang="en-US" altLang="zh-CN" sz="2800" dirty="0" smtClean="0">
                <a:solidFill>
                  <a:srgbClr val="002060"/>
                </a:solidFill>
                <a:latin typeface="微软雅黑" panose="020B0503020204020204" pitchFamily="34" charset="-122"/>
                <a:ea typeface="微软雅黑" panose="020B0503020204020204" pitchFamily="34" charset="-122"/>
              </a:rPr>
              <a:t>ears …</a:t>
            </a:r>
            <a:endParaRPr lang="zh-CN" altLang="en-US" sz="2800" dirty="0">
              <a:solidFill>
                <a:srgbClr val="00206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951955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523CE5A3-3300-4D41-99A4-0032E3512D03}" type="slidenum">
              <a:rPr lang="zh-CN" altLang="en-US" smtClean="0"/>
              <a:t>11</a:t>
            </a:fld>
            <a:endParaRPr lang="zh-CN" altLang="en-US" dirty="0"/>
          </a:p>
        </p:txBody>
      </p:sp>
      <p:sp>
        <p:nvSpPr>
          <p:cNvPr id="5" name="矩形 4"/>
          <p:cNvSpPr/>
          <p:nvPr/>
        </p:nvSpPr>
        <p:spPr>
          <a:xfrm>
            <a:off x="645312" y="200834"/>
            <a:ext cx="7853433" cy="707886"/>
          </a:xfrm>
          <a:prstGeom prst="rect">
            <a:avLst/>
          </a:prstGeom>
        </p:spPr>
        <p:txBody>
          <a:bodyPr wrap="none">
            <a:spAutoFit/>
          </a:bodyPr>
          <a:lstStyle/>
          <a:p>
            <a:pPr algn="ctr"/>
            <a:r>
              <a:rPr lang="en-US" altLang="zh-CN" sz="4000" dirty="0" smtClean="0">
                <a:solidFill>
                  <a:srgbClr val="C00000"/>
                </a:solidFill>
                <a:latin typeface="微软雅黑" panose="020B0503020204020204" pitchFamily="34" charset="-122"/>
                <a:ea typeface="微软雅黑" panose="020B0503020204020204" pitchFamily="34" charset="-122"/>
              </a:rPr>
              <a:t>FBS Attack Is NOT Hypothetical</a:t>
            </a:r>
            <a:endParaRPr lang="zh-CN" altLang="en-US" sz="4000" dirty="0">
              <a:solidFill>
                <a:srgbClr val="C00000"/>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t="16502" b="15783"/>
          <a:stretch/>
        </p:blipFill>
        <p:spPr>
          <a:xfrm>
            <a:off x="1030619" y="1517783"/>
            <a:ext cx="6979559" cy="3544583"/>
          </a:xfrm>
          <a:prstGeom prst="rect">
            <a:avLst/>
          </a:prstGeom>
        </p:spPr>
      </p:pic>
      <p:sp>
        <p:nvSpPr>
          <p:cNvPr id="14" name="文本框 13"/>
          <p:cNvSpPr txBox="1"/>
          <p:nvPr/>
        </p:nvSpPr>
        <p:spPr>
          <a:xfrm>
            <a:off x="6177772" y="2449224"/>
            <a:ext cx="642269" cy="461665"/>
          </a:xfrm>
          <a:prstGeom prst="rect">
            <a:avLst/>
          </a:prstGeom>
          <a:noFill/>
        </p:spPr>
        <p:txBody>
          <a:bodyPr wrap="square" rtlCol="0">
            <a:spAutoFit/>
          </a:bodyPr>
          <a:lstStyle/>
          <a:p>
            <a:r>
              <a:rPr lang="en-US" altLang="zh-CN" sz="2400" dirty="0" smtClean="0">
                <a:latin typeface="Arial Unicode MS" panose="020B0604020202020204" pitchFamily="34" charset="-122"/>
                <a:ea typeface="Arial Unicode MS" panose="020B0604020202020204" pitchFamily="34" charset="-122"/>
                <a:cs typeface="Arial Unicode MS" panose="020B0604020202020204" pitchFamily="34" charset="-122"/>
              </a:rPr>
              <a:t>US</a:t>
            </a:r>
            <a:endParaRPr lang="zh-CN" altLang="en-US" sz="24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15" name="文本框 14"/>
          <p:cNvSpPr txBox="1"/>
          <p:nvPr/>
        </p:nvSpPr>
        <p:spPr>
          <a:xfrm>
            <a:off x="2949975" y="2628954"/>
            <a:ext cx="998440" cy="461665"/>
          </a:xfrm>
          <a:prstGeom prst="rect">
            <a:avLst/>
          </a:prstGeom>
          <a:noFill/>
        </p:spPr>
        <p:txBody>
          <a:bodyPr wrap="square" rtlCol="0">
            <a:spAutoFit/>
          </a:bodyPr>
          <a:lstStyle/>
          <a:p>
            <a:r>
              <a:rPr lang="en-US" altLang="zh-CN" sz="2400" b="1" dirty="0" smtClean="0">
                <a:solidFill>
                  <a:srgbClr val="FF0000"/>
                </a:solidFill>
                <a:latin typeface="Arial Unicode MS" panose="020B0604020202020204" pitchFamily="34" charset="-122"/>
                <a:ea typeface="Arial Unicode MS" panose="020B0604020202020204" pitchFamily="34" charset="-122"/>
                <a:cs typeface="Arial Unicode MS" panose="020B0604020202020204" pitchFamily="34" charset="-122"/>
              </a:rPr>
              <a:t>China</a:t>
            </a:r>
            <a:endParaRPr lang="zh-CN" altLang="en-US" sz="2400" b="1" dirty="0">
              <a:solidFill>
                <a:srgbClr val="FF0000"/>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16" name="文本框 15"/>
          <p:cNvSpPr txBox="1"/>
          <p:nvPr/>
        </p:nvSpPr>
        <p:spPr>
          <a:xfrm>
            <a:off x="2698257" y="3059241"/>
            <a:ext cx="988166" cy="461665"/>
          </a:xfrm>
          <a:prstGeom prst="rect">
            <a:avLst/>
          </a:prstGeom>
          <a:noFill/>
        </p:spPr>
        <p:txBody>
          <a:bodyPr wrap="square" rtlCol="0">
            <a:spAutoFit/>
          </a:bodyPr>
          <a:lstStyle/>
          <a:p>
            <a:r>
              <a:rPr lang="en-US" altLang="zh-CN" sz="2400" dirty="0" smtClean="0">
                <a:latin typeface="Arial Unicode MS" panose="020B0604020202020204" pitchFamily="34" charset="-122"/>
                <a:ea typeface="Arial Unicode MS" panose="020B0604020202020204" pitchFamily="34" charset="-122"/>
                <a:cs typeface="Arial Unicode MS" panose="020B0604020202020204" pitchFamily="34" charset="-122"/>
              </a:rPr>
              <a:t>India</a:t>
            </a:r>
            <a:endParaRPr lang="zh-CN" altLang="en-US" sz="24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17" name="文本框 16"/>
          <p:cNvSpPr txBox="1"/>
          <p:nvPr/>
        </p:nvSpPr>
        <p:spPr>
          <a:xfrm>
            <a:off x="3032168" y="1952145"/>
            <a:ext cx="1193649" cy="461665"/>
          </a:xfrm>
          <a:prstGeom prst="rect">
            <a:avLst/>
          </a:prstGeom>
          <a:noFill/>
        </p:spPr>
        <p:txBody>
          <a:bodyPr wrap="square" rtlCol="0">
            <a:spAutoFit/>
          </a:bodyPr>
          <a:lstStyle/>
          <a:p>
            <a:r>
              <a:rPr lang="en-US" altLang="zh-CN" sz="2400" dirty="0" smtClean="0">
                <a:latin typeface="Arial Unicode MS" panose="020B0604020202020204" pitchFamily="34" charset="-122"/>
                <a:ea typeface="Arial Unicode MS" panose="020B0604020202020204" pitchFamily="34" charset="-122"/>
                <a:cs typeface="Arial Unicode MS" panose="020B0604020202020204" pitchFamily="34" charset="-122"/>
              </a:rPr>
              <a:t>Russia</a:t>
            </a:r>
            <a:endParaRPr lang="zh-CN" altLang="en-US" sz="24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18" name="文本框 17"/>
          <p:cNvSpPr txBox="1"/>
          <p:nvPr/>
        </p:nvSpPr>
        <p:spPr>
          <a:xfrm>
            <a:off x="1199762" y="2048453"/>
            <a:ext cx="642269" cy="461665"/>
          </a:xfrm>
          <a:prstGeom prst="rect">
            <a:avLst/>
          </a:prstGeom>
          <a:noFill/>
        </p:spPr>
        <p:txBody>
          <a:bodyPr wrap="square" rtlCol="0">
            <a:spAutoFit/>
          </a:bodyPr>
          <a:lstStyle/>
          <a:p>
            <a:r>
              <a:rPr lang="en-US" altLang="zh-CN" sz="2400" dirty="0" smtClean="0">
                <a:latin typeface="Arial Unicode MS" panose="020B0604020202020204" pitchFamily="34" charset="-122"/>
                <a:ea typeface="Arial Unicode MS" panose="020B0604020202020204" pitchFamily="34" charset="-122"/>
                <a:cs typeface="Arial Unicode MS" panose="020B0604020202020204" pitchFamily="34" charset="-122"/>
              </a:rPr>
              <a:t>UK</a:t>
            </a:r>
            <a:endParaRPr lang="zh-CN" altLang="en-US" sz="24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29" name="矩形 28"/>
          <p:cNvSpPr/>
          <p:nvPr/>
        </p:nvSpPr>
        <p:spPr>
          <a:xfrm>
            <a:off x="3829284" y="2375895"/>
            <a:ext cx="904415" cy="1107996"/>
          </a:xfrm>
          <a:prstGeom prst="rect">
            <a:avLst/>
          </a:prstGeom>
        </p:spPr>
        <p:txBody>
          <a:bodyPr wrap="none">
            <a:spAutoFit/>
          </a:bodyPr>
          <a:lstStyle/>
          <a:p>
            <a:r>
              <a:rPr lang="zh-CN" altLang="en-US" sz="6600" dirty="0" smtClean="0">
                <a:solidFill>
                  <a:srgbClr val="FF0000"/>
                </a:solidFill>
              </a:rPr>
              <a:t>☜</a:t>
            </a:r>
            <a:endParaRPr lang="zh-CN" altLang="en-US" sz="6600" dirty="0">
              <a:solidFill>
                <a:srgbClr val="FF0000"/>
              </a:solidFill>
            </a:endParaRPr>
          </a:p>
        </p:txBody>
      </p:sp>
      <p:graphicFrame>
        <p:nvGraphicFramePr>
          <p:cNvPr id="19" name="表格 18"/>
          <p:cNvGraphicFramePr>
            <a:graphicFrameLocks noGrp="1"/>
          </p:cNvGraphicFramePr>
          <p:nvPr>
            <p:extLst>
              <p:ext uri="{D42A27DB-BD31-4B8C-83A1-F6EECF244321}">
                <p14:modId xmlns:p14="http://schemas.microsoft.com/office/powerpoint/2010/main" val="344022160"/>
              </p:ext>
            </p:extLst>
          </p:nvPr>
        </p:nvGraphicFramePr>
        <p:xfrm>
          <a:off x="3867150" y="3483891"/>
          <a:ext cx="2590800" cy="1483360"/>
        </p:xfrm>
        <a:graphic>
          <a:graphicData uri="http://schemas.openxmlformats.org/drawingml/2006/table">
            <a:tbl>
              <a:tblPr firstRow="1" bandRow="1">
                <a:tableStyleId>{5C22544A-7EE6-4342-B048-85BDC9FD1C3A}</a:tableStyleId>
              </a:tblPr>
              <a:tblGrid>
                <a:gridCol w="1066655"/>
                <a:gridCol w="1524145"/>
              </a:tblGrid>
              <a:tr h="370840">
                <a:tc>
                  <a:txBody>
                    <a:bodyPr/>
                    <a:lstStyle/>
                    <a:p>
                      <a:pPr algn="ctr"/>
                      <a:r>
                        <a:rPr lang="en-US" altLang="zh-CN" dirty="0" smtClean="0"/>
                        <a:t>Year</a:t>
                      </a:r>
                      <a:endParaRPr lang="zh-CN" altLang="en-US" dirty="0"/>
                    </a:p>
                  </a:txBody>
                  <a:tcPr anchor="ctr"/>
                </a:tc>
                <a:tc>
                  <a:txBody>
                    <a:bodyPr/>
                    <a:lstStyle/>
                    <a:p>
                      <a:pPr algn="ctr"/>
                      <a:r>
                        <a:rPr lang="en-US" altLang="zh-CN" dirty="0" smtClean="0"/>
                        <a:t># FBS</a:t>
                      </a:r>
                      <a:r>
                        <a:rPr lang="en-US" altLang="zh-CN" baseline="0" dirty="0" smtClean="0"/>
                        <a:t> Msgs</a:t>
                      </a:r>
                      <a:endParaRPr lang="zh-CN" altLang="en-US" dirty="0"/>
                    </a:p>
                  </a:txBody>
                  <a:tcPr anchor="ctr"/>
                </a:tc>
              </a:tr>
              <a:tr h="370840">
                <a:tc>
                  <a:txBody>
                    <a:bodyPr/>
                    <a:lstStyle/>
                    <a:p>
                      <a:pPr algn="ctr"/>
                      <a:r>
                        <a:rPr lang="en-US" altLang="zh-CN" dirty="0" smtClean="0"/>
                        <a:t>2013</a:t>
                      </a:r>
                      <a:endParaRPr lang="zh-CN" altLang="en-US" dirty="0"/>
                    </a:p>
                  </a:txBody>
                  <a:tcPr anchor="ctr"/>
                </a:tc>
                <a:tc>
                  <a:txBody>
                    <a:bodyPr/>
                    <a:lstStyle/>
                    <a:p>
                      <a:pPr algn="ctr"/>
                      <a:r>
                        <a:rPr lang="en-US" altLang="zh-CN" dirty="0" smtClean="0"/>
                        <a:t>&gt;&gt; 2.9 billion</a:t>
                      </a:r>
                      <a:endParaRPr lang="zh-CN" altLang="en-US" dirty="0"/>
                    </a:p>
                  </a:txBody>
                  <a:tcPr anchor="ctr"/>
                </a:tc>
              </a:tr>
              <a:tr h="370840">
                <a:tc>
                  <a:txBody>
                    <a:bodyPr/>
                    <a:lstStyle/>
                    <a:p>
                      <a:pPr algn="ctr"/>
                      <a:r>
                        <a:rPr lang="en-US" altLang="zh-CN" dirty="0" smtClean="0"/>
                        <a:t>2014</a:t>
                      </a:r>
                      <a:endParaRPr lang="zh-CN" altLang="en-US" dirty="0"/>
                    </a:p>
                  </a:txBody>
                  <a:tcPr anchor="ctr"/>
                </a:tc>
                <a:tc>
                  <a:txBody>
                    <a:bodyPr/>
                    <a:lstStyle/>
                    <a:p>
                      <a:pPr algn="ctr"/>
                      <a:r>
                        <a:rPr lang="en-US" altLang="zh-CN" dirty="0" smtClean="0"/>
                        <a:t>&gt;&gt; 4.2 billion</a:t>
                      </a:r>
                      <a:endParaRPr lang="zh-CN" altLang="en-US" dirty="0"/>
                    </a:p>
                  </a:txBody>
                  <a:tcPr anchor="ctr"/>
                </a:tc>
              </a:tr>
              <a:tr h="370840">
                <a:tc>
                  <a:txBody>
                    <a:bodyPr/>
                    <a:lstStyle/>
                    <a:p>
                      <a:pPr algn="ctr"/>
                      <a:r>
                        <a:rPr lang="en-US" altLang="zh-CN" dirty="0" smtClean="0"/>
                        <a:t>2015</a:t>
                      </a:r>
                      <a:endParaRPr lang="zh-CN" altLang="en-US" dirty="0"/>
                    </a:p>
                  </a:txBody>
                  <a:tcPr anchor="ctr"/>
                </a:tc>
                <a:tc>
                  <a:txBody>
                    <a:bodyPr/>
                    <a:lstStyle/>
                    <a:p>
                      <a:pPr algn="ctr"/>
                      <a:r>
                        <a:rPr lang="en-US" altLang="zh-CN" dirty="0" smtClean="0"/>
                        <a:t>&gt;&gt; 5.7</a:t>
                      </a:r>
                      <a:r>
                        <a:rPr lang="en-US" altLang="zh-CN" baseline="0" dirty="0" smtClean="0"/>
                        <a:t> billion</a:t>
                      </a:r>
                      <a:endParaRPr lang="zh-CN" altLang="en-US" dirty="0"/>
                    </a:p>
                  </a:txBody>
                  <a:tcPr anchor="ctr"/>
                </a:tc>
              </a:tr>
            </a:tbl>
          </a:graphicData>
        </a:graphic>
      </p:graphicFrame>
      <p:pic>
        <p:nvPicPr>
          <p:cNvPr id="3074" name="Picture 2" descr="https://timgsa.baidu.com/timg?image&amp;quality=80&amp;size=b10000_10000&amp;sec=1487857235&amp;di=e70d477491f515a3d3074f6e7fdf97f6&amp;src=http://downsoft.tuxi.com.cn:800/down/png/1408/seo-icon-set-from-hooktraffic/dollar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67150" y="5136321"/>
            <a:ext cx="1146075" cy="1146075"/>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p:cNvSpPr/>
          <p:nvPr/>
        </p:nvSpPr>
        <p:spPr>
          <a:xfrm>
            <a:off x="5024500" y="5478526"/>
            <a:ext cx="1474406" cy="461665"/>
          </a:xfrm>
          <a:prstGeom prst="rect">
            <a:avLst/>
          </a:prstGeom>
        </p:spPr>
        <p:txBody>
          <a:bodyPr wrap="square">
            <a:spAutoFit/>
          </a:bodyPr>
          <a:lstStyle/>
          <a:p>
            <a:pPr algn="ctr"/>
            <a:r>
              <a:rPr lang="en-US" altLang="zh-CN" sz="2400" b="1" dirty="0" smtClean="0"/>
              <a:t>N * billion</a:t>
            </a:r>
            <a:endParaRPr lang="zh-CN" altLang="en-US" sz="2400" b="1" dirty="0"/>
          </a:p>
        </p:txBody>
      </p:sp>
    </p:spTree>
    <p:extLst>
      <p:ext uri="{BB962C8B-B14F-4D97-AF65-F5344CB8AC3E}">
        <p14:creationId xmlns:p14="http://schemas.microsoft.com/office/powerpoint/2010/main" val="284155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500"/>
                                        <p:tgtEl>
                                          <p:spTgt spid="29"/>
                                        </p:tgtEl>
                                      </p:cBhvr>
                                    </p:animEffect>
                                  </p:childTnLst>
                                </p:cTn>
                              </p:par>
                              <p:par>
                                <p:cTn id="33" presetID="22" presetClass="entr" presetSubtype="1"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up)">
                                      <p:cBhvr>
                                        <p:cTn id="35" dur="500"/>
                                        <p:tgtEl>
                                          <p:spTgt spid="19"/>
                                        </p:tgtEl>
                                      </p:cBhvr>
                                    </p:animEffect>
                                  </p:childTnLst>
                                </p:cTn>
                              </p:par>
                            </p:childTnLst>
                          </p:cTn>
                        </p:par>
                        <p:par>
                          <p:cTn id="36" fill="hold">
                            <p:stCondLst>
                              <p:cond delay="500"/>
                            </p:stCondLst>
                            <p:childTnLst>
                              <p:par>
                                <p:cTn id="37" presetID="22" presetClass="entr" presetSubtype="1" fill="hold" nodeType="afterEffect">
                                  <p:stCondLst>
                                    <p:cond delay="0"/>
                                  </p:stCondLst>
                                  <p:childTnLst>
                                    <p:set>
                                      <p:cBhvr>
                                        <p:cTn id="38" dur="1" fill="hold">
                                          <p:stCondLst>
                                            <p:cond delay="0"/>
                                          </p:stCondLst>
                                        </p:cTn>
                                        <p:tgtEl>
                                          <p:spTgt spid="3074"/>
                                        </p:tgtEl>
                                        <p:attrNameLst>
                                          <p:attrName>style.visibility</p:attrName>
                                        </p:attrNameLst>
                                      </p:cBhvr>
                                      <p:to>
                                        <p:strVal val="visible"/>
                                      </p:to>
                                    </p:set>
                                    <p:animEffect transition="in" filter="wipe(up)">
                                      <p:cBhvr>
                                        <p:cTn id="39" dur="500"/>
                                        <p:tgtEl>
                                          <p:spTgt spid="3074"/>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wipe(up)">
                                      <p:cBhvr>
                                        <p:cTn id="4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29"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523CE5A3-3300-4D41-99A4-0032E3512D03}" type="slidenum">
              <a:rPr lang="zh-CN" altLang="en-US" smtClean="0"/>
              <a:t>12</a:t>
            </a:fld>
            <a:endParaRPr lang="zh-CN" altLang="en-US"/>
          </a:p>
        </p:txBody>
      </p:sp>
      <p:sp>
        <p:nvSpPr>
          <p:cNvPr id="5" name="矩形 4"/>
          <p:cNvSpPr/>
          <p:nvPr/>
        </p:nvSpPr>
        <p:spPr>
          <a:xfrm>
            <a:off x="1868476" y="200834"/>
            <a:ext cx="5407121" cy="707886"/>
          </a:xfrm>
          <a:prstGeom prst="rect">
            <a:avLst/>
          </a:prstGeom>
        </p:spPr>
        <p:txBody>
          <a:bodyPr wrap="none">
            <a:spAutoFit/>
          </a:bodyPr>
          <a:lstStyle/>
          <a:p>
            <a:pPr algn="ctr"/>
            <a:r>
              <a:rPr lang="en-US" altLang="zh-CN" sz="4000" dirty="0" smtClean="0">
                <a:solidFill>
                  <a:srgbClr val="C00000"/>
                </a:solidFill>
                <a:latin typeface="微软雅黑" panose="020B0503020204020204" pitchFamily="34" charset="-122"/>
                <a:ea typeface="微软雅黑" panose="020B0503020204020204" pitchFamily="34" charset="-122"/>
              </a:rPr>
              <a:t>FBS Industry in China</a:t>
            </a:r>
            <a:endParaRPr lang="zh-CN" altLang="en-US" sz="4000" dirty="0">
              <a:solidFill>
                <a:srgbClr val="C00000"/>
              </a:solidFill>
              <a:latin typeface="微软雅黑" panose="020B0503020204020204" pitchFamily="34" charset="-122"/>
              <a:ea typeface="微软雅黑" panose="020B0503020204020204" pitchFamily="34" charset="-122"/>
            </a:endParaRPr>
          </a:p>
        </p:txBody>
      </p:sp>
      <p:pic>
        <p:nvPicPr>
          <p:cNvPr id="10" name="Picture 10" descr="http://imgnews.gmw.cn/attachement/jpg/site2/20160105/2790680544344099778.jpg"/>
          <p:cNvPicPr>
            <a:picLocks noChangeAspect="1" noChangeArrowheads="1"/>
          </p:cNvPicPr>
          <p:nvPr/>
        </p:nvPicPr>
        <p:blipFill rotWithShape="1">
          <a:blip r:embed="rId3">
            <a:extLst>
              <a:ext uri="{28A0092B-C50C-407E-A947-70E740481C1C}">
                <a14:useLocalDpi xmlns:a14="http://schemas.microsoft.com/office/drawing/2010/main" val="0"/>
              </a:ext>
            </a:extLst>
          </a:blip>
          <a:srcRect l="7975" t="19155" r="21823"/>
          <a:stretch/>
        </p:blipFill>
        <p:spPr bwMode="auto">
          <a:xfrm>
            <a:off x="5517452" y="4629981"/>
            <a:ext cx="2058053" cy="1552377"/>
          </a:xfrm>
          <a:prstGeom prst="rect">
            <a:avLst/>
          </a:prstGeom>
          <a:noFill/>
          <a:extLst>
            <a:ext uri="{909E8E84-426E-40DD-AFC4-6F175D3DCCD1}">
              <a14:hiddenFill xmlns:a14="http://schemas.microsoft.com/office/drawing/2010/main">
                <a:solidFill>
                  <a:srgbClr val="FFFFFF"/>
                </a:solidFill>
              </a14:hiddenFill>
            </a:ext>
          </a:extLst>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l="18032" t="23960" r="9755" b="14775"/>
          <a:stretch/>
        </p:blipFill>
        <p:spPr>
          <a:xfrm>
            <a:off x="1296354" y="2763079"/>
            <a:ext cx="2058053" cy="148590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t="10217" b="13316"/>
          <a:stretch/>
        </p:blipFill>
        <p:spPr>
          <a:xfrm>
            <a:off x="5510546" y="1170452"/>
            <a:ext cx="2064959" cy="1579020"/>
          </a:xfrm>
          <a:prstGeom prst="rect">
            <a:avLst/>
          </a:prstGeom>
        </p:spPr>
      </p:pic>
      <p:graphicFrame>
        <p:nvGraphicFramePr>
          <p:cNvPr id="7" name="表格 6"/>
          <p:cNvGraphicFramePr>
            <a:graphicFrameLocks noGrp="1"/>
          </p:cNvGraphicFramePr>
          <p:nvPr>
            <p:extLst>
              <p:ext uri="{D42A27DB-BD31-4B8C-83A1-F6EECF244321}">
                <p14:modId xmlns:p14="http://schemas.microsoft.com/office/powerpoint/2010/main" val="3149389825"/>
              </p:ext>
            </p:extLst>
          </p:nvPr>
        </p:nvGraphicFramePr>
        <p:xfrm>
          <a:off x="2592457" y="1589122"/>
          <a:ext cx="2223052" cy="741680"/>
        </p:xfrm>
        <a:graphic>
          <a:graphicData uri="http://schemas.openxmlformats.org/drawingml/2006/table">
            <a:tbl>
              <a:tblPr firstRow="1" bandRow="1">
                <a:tableStyleId>{5C22544A-7EE6-4342-B048-85BDC9FD1C3A}</a:tableStyleId>
              </a:tblPr>
              <a:tblGrid>
                <a:gridCol w="2223052"/>
              </a:tblGrid>
              <a:tr h="370840">
                <a:tc>
                  <a:txBody>
                    <a:bodyPr/>
                    <a:lstStyle/>
                    <a:p>
                      <a:pPr algn="ctr"/>
                      <a:r>
                        <a:rPr lang="en-US" altLang="zh-CN" dirty="0" smtClean="0"/>
                        <a:t>Device: $400</a:t>
                      </a:r>
                      <a:endParaRPr lang="zh-CN" altLang="en-US" dirty="0"/>
                    </a:p>
                  </a:txBody>
                  <a:tcPr/>
                </a:tc>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smtClean="0"/>
                        <a:t>Daily income: $40</a:t>
                      </a:r>
                      <a:endParaRPr lang="zh-CN" altLang="en-US" dirty="0"/>
                    </a:p>
                  </a:txBody>
                  <a:tcPr/>
                </a:tc>
              </a:tr>
            </a:tbl>
          </a:graphicData>
        </a:graphic>
      </p:graphicFrame>
      <p:graphicFrame>
        <p:nvGraphicFramePr>
          <p:cNvPr id="17" name="表格 16"/>
          <p:cNvGraphicFramePr>
            <a:graphicFrameLocks noGrp="1"/>
          </p:cNvGraphicFramePr>
          <p:nvPr>
            <p:extLst>
              <p:ext uri="{D42A27DB-BD31-4B8C-83A1-F6EECF244321}">
                <p14:modId xmlns:p14="http://schemas.microsoft.com/office/powerpoint/2010/main" val="3929203094"/>
              </p:ext>
            </p:extLst>
          </p:nvPr>
        </p:nvGraphicFramePr>
        <p:xfrm>
          <a:off x="4027004" y="3135189"/>
          <a:ext cx="2223052" cy="741680"/>
        </p:xfrm>
        <a:graphic>
          <a:graphicData uri="http://schemas.openxmlformats.org/drawingml/2006/table">
            <a:tbl>
              <a:tblPr firstRow="1" bandRow="1">
                <a:tableStyleId>{5C22544A-7EE6-4342-B048-85BDC9FD1C3A}</a:tableStyleId>
              </a:tblPr>
              <a:tblGrid>
                <a:gridCol w="2223052"/>
              </a:tblGrid>
              <a:tr h="370840">
                <a:tc>
                  <a:txBody>
                    <a:bodyPr/>
                    <a:lstStyle/>
                    <a:p>
                      <a:pPr algn="ctr"/>
                      <a:r>
                        <a:rPr lang="en-US" altLang="zh-CN" dirty="0" smtClean="0"/>
                        <a:t>Device: $1000</a:t>
                      </a:r>
                      <a:endParaRPr lang="zh-CN" altLang="en-US" dirty="0"/>
                    </a:p>
                  </a:txBody>
                  <a:tcPr/>
                </a:tc>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smtClean="0"/>
                        <a:t>Daily income: $70</a:t>
                      </a:r>
                      <a:endParaRPr lang="zh-CN" altLang="en-US" dirty="0"/>
                    </a:p>
                  </a:txBody>
                  <a:tcPr/>
                </a:tc>
              </a:tr>
            </a:tbl>
          </a:graphicData>
        </a:graphic>
      </p:graphicFrame>
      <p:graphicFrame>
        <p:nvGraphicFramePr>
          <p:cNvPr id="18" name="表格 17"/>
          <p:cNvGraphicFramePr>
            <a:graphicFrameLocks noGrp="1"/>
          </p:cNvGraphicFramePr>
          <p:nvPr>
            <p:extLst>
              <p:ext uri="{D42A27DB-BD31-4B8C-83A1-F6EECF244321}">
                <p14:modId xmlns:p14="http://schemas.microsoft.com/office/powerpoint/2010/main" val="2459771588"/>
              </p:ext>
            </p:extLst>
          </p:nvPr>
        </p:nvGraphicFramePr>
        <p:xfrm>
          <a:off x="2226365" y="5078824"/>
          <a:ext cx="2850045" cy="767080"/>
        </p:xfrm>
        <a:graphic>
          <a:graphicData uri="http://schemas.openxmlformats.org/drawingml/2006/table">
            <a:tbl>
              <a:tblPr firstRow="1" bandRow="1">
                <a:tableStyleId>{5C22544A-7EE6-4342-B048-85BDC9FD1C3A}</a:tableStyleId>
              </a:tblPr>
              <a:tblGrid>
                <a:gridCol w="2850045"/>
              </a:tblGrid>
              <a:tr h="370840">
                <a:tc>
                  <a:txBody>
                    <a:bodyPr/>
                    <a:lstStyle/>
                    <a:p>
                      <a:pPr algn="ctr"/>
                      <a:r>
                        <a:rPr lang="en-US" altLang="zh-CN" dirty="0" smtClean="0"/>
                        <a:t>Device: $700</a:t>
                      </a:r>
                      <a:endParaRPr lang="zh-CN" altLang="en-US" dirty="0"/>
                    </a:p>
                  </a:txBody>
                  <a:tcPr/>
                </a:tc>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b="1" dirty="0" smtClean="0"/>
                        <a:t>Daily income:  </a:t>
                      </a:r>
                      <a:r>
                        <a:rPr lang="en-US" altLang="zh-CN" sz="2000" b="1" dirty="0" smtClean="0">
                          <a:solidFill>
                            <a:srgbClr val="FF0000"/>
                          </a:solidFill>
                        </a:rPr>
                        <a:t>up to $1400</a:t>
                      </a:r>
                      <a:endParaRPr lang="zh-CN" altLang="en-US" b="1" dirty="0">
                        <a:solidFill>
                          <a:srgbClr val="FF0000"/>
                        </a:solidFill>
                      </a:endParaRPr>
                    </a:p>
                  </a:txBody>
                  <a:tcPr/>
                </a:tc>
              </a:tr>
            </a:tbl>
          </a:graphicData>
        </a:graphic>
      </p:graphicFrame>
      <p:sp>
        <p:nvSpPr>
          <p:cNvPr id="2" name="矩形 1"/>
          <p:cNvSpPr/>
          <p:nvPr/>
        </p:nvSpPr>
        <p:spPr>
          <a:xfrm>
            <a:off x="2077278" y="4507394"/>
            <a:ext cx="5739848" cy="1829077"/>
          </a:xfrm>
          <a:prstGeom prst="rect">
            <a:avLst/>
          </a:prstGeom>
          <a:solidFill>
            <a:schemeClr val="bg1">
              <a:alpha val="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6300047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523CE5A3-3300-4D41-99A4-0032E3512D03}" type="slidenum">
              <a:rPr lang="zh-CN" altLang="en-US" smtClean="0"/>
              <a:t>13</a:t>
            </a:fld>
            <a:endParaRPr lang="zh-CN" altLang="en-US"/>
          </a:p>
        </p:txBody>
      </p:sp>
      <p:sp>
        <p:nvSpPr>
          <p:cNvPr id="5" name="矩形 4"/>
          <p:cNvSpPr/>
          <p:nvPr/>
        </p:nvSpPr>
        <p:spPr>
          <a:xfrm>
            <a:off x="1868476" y="200834"/>
            <a:ext cx="5407121" cy="707886"/>
          </a:xfrm>
          <a:prstGeom prst="rect">
            <a:avLst/>
          </a:prstGeom>
        </p:spPr>
        <p:txBody>
          <a:bodyPr wrap="none">
            <a:spAutoFit/>
          </a:bodyPr>
          <a:lstStyle/>
          <a:p>
            <a:pPr algn="ctr"/>
            <a:r>
              <a:rPr lang="en-US" altLang="zh-CN" sz="4000" dirty="0" smtClean="0">
                <a:solidFill>
                  <a:srgbClr val="C00000"/>
                </a:solidFill>
                <a:latin typeface="微软雅黑" panose="020B0503020204020204" pitchFamily="34" charset="-122"/>
                <a:ea typeface="微软雅黑" panose="020B0503020204020204" pitchFamily="34" charset="-122"/>
              </a:rPr>
              <a:t>FBS Industry in China</a:t>
            </a:r>
            <a:endParaRPr lang="zh-CN" altLang="en-US" sz="4000" dirty="0">
              <a:solidFill>
                <a:srgbClr val="C00000"/>
              </a:solidFill>
              <a:latin typeface="微软雅黑" panose="020B0503020204020204" pitchFamily="34" charset="-122"/>
              <a:ea typeface="微软雅黑" panose="020B0503020204020204" pitchFamily="34" charset="-122"/>
            </a:endParaRPr>
          </a:p>
        </p:txBody>
      </p:sp>
      <p:pic>
        <p:nvPicPr>
          <p:cNvPr id="10" name="Picture 10" descr="http://imgnews.gmw.cn/attachement/jpg/site2/20160105/2790680544344099778.jpg"/>
          <p:cNvPicPr>
            <a:picLocks noChangeAspect="1" noChangeArrowheads="1"/>
          </p:cNvPicPr>
          <p:nvPr/>
        </p:nvPicPr>
        <p:blipFill rotWithShape="1">
          <a:blip r:embed="rId3">
            <a:extLst>
              <a:ext uri="{28A0092B-C50C-407E-A947-70E740481C1C}">
                <a14:useLocalDpi xmlns:a14="http://schemas.microsoft.com/office/drawing/2010/main" val="0"/>
              </a:ext>
            </a:extLst>
          </a:blip>
          <a:srcRect l="7975" t="19155" r="21823"/>
          <a:stretch/>
        </p:blipFill>
        <p:spPr bwMode="auto">
          <a:xfrm>
            <a:off x="5517452" y="4629981"/>
            <a:ext cx="2058053" cy="1552377"/>
          </a:xfrm>
          <a:prstGeom prst="rect">
            <a:avLst/>
          </a:prstGeom>
          <a:noFill/>
          <a:extLst>
            <a:ext uri="{909E8E84-426E-40DD-AFC4-6F175D3DCCD1}">
              <a14:hiddenFill xmlns:a14="http://schemas.microsoft.com/office/drawing/2010/main">
                <a:solidFill>
                  <a:srgbClr val="FFFFFF"/>
                </a:solidFill>
              </a14:hiddenFill>
            </a:ext>
          </a:extLst>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l="18032" t="23960" r="9755" b="14775"/>
          <a:stretch/>
        </p:blipFill>
        <p:spPr>
          <a:xfrm>
            <a:off x="1296354" y="2763079"/>
            <a:ext cx="2058053" cy="148590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t="10217" b="13316"/>
          <a:stretch/>
        </p:blipFill>
        <p:spPr>
          <a:xfrm>
            <a:off x="5510546" y="1170452"/>
            <a:ext cx="2064959" cy="1579020"/>
          </a:xfrm>
          <a:prstGeom prst="rect">
            <a:avLst/>
          </a:prstGeom>
        </p:spPr>
      </p:pic>
      <p:graphicFrame>
        <p:nvGraphicFramePr>
          <p:cNvPr id="7" name="表格 6"/>
          <p:cNvGraphicFramePr>
            <a:graphicFrameLocks noGrp="1"/>
          </p:cNvGraphicFramePr>
          <p:nvPr>
            <p:extLst>
              <p:ext uri="{D42A27DB-BD31-4B8C-83A1-F6EECF244321}">
                <p14:modId xmlns:p14="http://schemas.microsoft.com/office/powerpoint/2010/main" val="3149389825"/>
              </p:ext>
            </p:extLst>
          </p:nvPr>
        </p:nvGraphicFramePr>
        <p:xfrm>
          <a:off x="2592457" y="1589122"/>
          <a:ext cx="2223052" cy="741680"/>
        </p:xfrm>
        <a:graphic>
          <a:graphicData uri="http://schemas.openxmlformats.org/drawingml/2006/table">
            <a:tbl>
              <a:tblPr firstRow="1" bandRow="1">
                <a:tableStyleId>{5C22544A-7EE6-4342-B048-85BDC9FD1C3A}</a:tableStyleId>
              </a:tblPr>
              <a:tblGrid>
                <a:gridCol w="2223052"/>
              </a:tblGrid>
              <a:tr h="370840">
                <a:tc>
                  <a:txBody>
                    <a:bodyPr/>
                    <a:lstStyle/>
                    <a:p>
                      <a:pPr algn="ctr"/>
                      <a:r>
                        <a:rPr lang="en-US" altLang="zh-CN" dirty="0" smtClean="0"/>
                        <a:t>Device: $400</a:t>
                      </a:r>
                      <a:endParaRPr lang="zh-CN" altLang="en-US" dirty="0"/>
                    </a:p>
                  </a:txBody>
                  <a:tcPr/>
                </a:tc>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smtClean="0"/>
                        <a:t>Daily income: $40</a:t>
                      </a:r>
                      <a:endParaRPr lang="zh-CN" altLang="en-US" dirty="0"/>
                    </a:p>
                  </a:txBody>
                  <a:tcPr/>
                </a:tc>
              </a:tr>
            </a:tbl>
          </a:graphicData>
        </a:graphic>
      </p:graphicFrame>
      <p:graphicFrame>
        <p:nvGraphicFramePr>
          <p:cNvPr id="17" name="表格 16"/>
          <p:cNvGraphicFramePr>
            <a:graphicFrameLocks noGrp="1"/>
          </p:cNvGraphicFramePr>
          <p:nvPr>
            <p:extLst>
              <p:ext uri="{D42A27DB-BD31-4B8C-83A1-F6EECF244321}">
                <p14:modId xmlns:p14="http://schemas.microsoft.com/office/powerpoint/2010/main" val="3929203094"/>
              </p:ext>
            </p:extLst>
          </p:nvPr>
        </p:nvGraphicFramePr>
        <p:xfrm>
          <a:off x="4027004" y="3135189"/>
          <a:ext cx="2223052" cy="741680"/>
        </p:xfrm>
        <a:graphic>
          <a:graphicData uri="http://schemas.openxmlformats.org/drawingml/2006/table">
            <a:tbl>
              <a:tblPr firstRow="1" bandRow="1">
                <a:tableStyleId>{5C22544A-7EE6-4342-B048-85BDC9FD1C3A}</a:tableStyleId>
              </a:tblPr>
              <a:tblGrid>
                <a:gridCol w="2223052"/>
              </a:tblGrid>
              <a:tr h="370840">
                <a:tc>
                  <a:txBody>
                    <a:bodyPr/>
                    <a:lstStyle/>
                    <a:p>
                      <a:pPr algn="ctr"/>
                      <a:r>
                        <a:rPr lang="en-US" altLang="zh-CN" dirty="0" smtClean="0"/>
                        <a:t>Device: $1000</a:t>
                      </a:r>
                      <a:endParaRPr lang="zh-CN" altLang="en-US" dirty="0"/>
                    </a:p>
                  </a:txBody>
                  <a:tcPr/>
                </a:tc>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smtClean="0"/>
                        <a:t>Daily income: $70</a:t>
                      </a:r>
                      <a:endParaRPr lang="zh-CN" altLang="en-US" dirty="0"/>
                    </a:p>
                  </a:txBody>
                  <a:tcPr/>
                </a:tc>
              </a:tr>
            </a:tbl>
          </a:graphicData>
        </a:graphic>
      </p:graphicFrame>
      <p:graphicFrame>
        <p:nvGraphicFramePr>
          <p:cNvPr id="18" name="表格 17"/>
          <p:cNvGraphicFramePr>
            <a:graphicFrameLocks noGrp="1"/>
          </p:cNvGraphicFramePr>
          <p:nvPr>
            <p:extLst>
              <p:ext uri="{D42A27DB-BD31-4B8C-83A1-F6EECF244321}">
                <p14:modId xmlns:p14="http://schemas.microsoft.com/office/powerpoint/2010/main" val="2459771588"/>
              </p:ext>
            </p:extLst>
          </p:nvPr>
        </p:nvGraphicFramePr>
        <p:xfrm>
          <a:off x="2226365" y="5078824"/>
          <a:ext cx="2850045" cy="767080"/>
        </p:xfrm>
        <a:graphic>
          <a:graphicData uri="http://schemas.openxmlformats.org/drawingml/2006/table">
            <a:tbl>
              <a:tblPr firstRow="1" bandRow="1">
                <a:tableStyleId>{5C22544A-7EE6-4342-B048-85BDC9FD1C3A}</a:tableStyleId>
              </a:tblPr>
              <a:tblGrid>
                <a:gridCol w="2850045"/>
              </a:tblGrid>
              <a:tr h="370840">
                <a:tc>
                  <a:txBody>
                    <a:bodyPr/>
                    <a:lstStyle/>
                    <a:p>
                      <a:pPr algn="ctr"/>
                      <a:r>
                        <a:rPr lang="en-US" altLang="zh-CN" dirty="0" smtClean="0"/>
                        <a:t>Device: $700</a:t>
                      </a:r>
                      <a:endParaRPr lang="zh-CN" altLang="en-US" dirty="0"/>
                    </a:p>
                  </a:txBody>
                  <a:tcPr/>
                </a:tc>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b="1" dirty="0" smtClean="0"/>
                        <a:t>Daily income:  </a:t>
                      </a:r>
                      <a:r>
                        <a:rPr lang="en-US" altLang="zh-CN" sz="2000" b="1" dirty="0" smtClean="0">
                          <a:solidFill>
                            <a:srgbClr val="FF0000"/>
                          </a:solidFill>
                        </a:rPr>
                        <a:t>up to $1400</a:t>
                      </a:r>
                      <a:endParaRPr lang="zh-CN" altLang="en-US" b="1" dirty="0">
                        <a:solidFill>
                          <a:srgbClr val="FF0000"/>
                        </a:solidFill>
                      </a:endParaRPr>
                    </a:p>
                  </a:txBody>
                  <a:tcPr/>
                </a:tc>
              </a:tr>
            </a:tbl>
          </a:graphicData>
        </a:graphic>
      </p:graphicFrame>
      <p:sp>
        <p:nvSpPr>
          <p:cNvPr id="2" name="矩形 1"/>
          <p:cNvSpPr/>
          <p:nvPr/>
        </p:nvSpPr>
        <p:spPr>
          <a:xfrm>
            <a:off x="2077278" y="4507394"/>
            <a:ext cx="5739848" cy="1829077"/>
          </a:xfrm>
          <a:prstGeom prst="rect">
            <a:avLst/>
          </a:prstGeom>
          <a:solidFill>
            <a:schemeClr val="bg1">
              <a:alpha val="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92457" y="1371600"/>
            <a:ext cx="4588257" cy="4588257"/>
          </a:xfrm>
          <a:prstGeom prst="rect">
            <a:avLst/>
          </a:prstGeom>
        </p:spPr>
      </p:pic>
    </p:spTree>
    <p:extLst>
      <p:ext uri="{BB962C8B-B14F-4D97-AF65-F5344CB8AC3E}">
        <p14:creationId xmlns:p14="http://schemas.microsoft.com/office/powerpoint/2010/main" val="125590748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1921014" y="2761927"/>
            <a:ext cx="564577" cy="830997"/>
          </a:xfrm>
          <a:prstGeom prst="rect">
            <a:avLst/>
          </a:prstGeom>
          <a:noFill/>
        </p:spPr>
        <p:txBody>
          <a:bodyPr wrap="none" lIns="91440" tIns="45720" rIns="91440" bIns="45720">
            <a:spAutoFit/>
          </a:bodyPr>
          <a:lstStyle/>
          <a:p>
            <a:pPr algn="ctr"/>
            <a:r>
              <a:rPr lang="en-US" altLang="zh-CN" sz="4800" b="1" cap="none" spc="0" dirty="0" smtClean="0">
                <a:ln w="10160">
                  <a:solidFill>
                    <a:srgbClr val="FF0000"/>
                  </a:solidFill>
                  <a:prstDash val="solid"/>
                </a:ln>
                <a:solidFill>
                  <a:srgbClr val="FFFFFF"/>
                </a:solidFill>
                <a:effectLst>
                  <a:outerShdw blurRad="38100" dist="22860" dir="5400000" algn="tl" rotWithShape="0">
                    <a:srgbClr val="000000">
                      <a:alpha val="30000"/>
                    </a:srgbClr>
                  </a:outerShdw>
                </a:effectLst>
                <a:latin typeface="微软雅黑" panose="020B0503020204020204" pitchFamily="34" charset="-122"/>
                <a:ea typeface="微软雅黑" panose="020B0503020204020204" pitchFamily="34" charset="-122"/>
              </a:rPr>
              <a:t>2</a:t>
            </a:r>
            <a:endParaRPr lang="zh-CN" altLang="en-US" sz="4800" b="1" cap="none" spc="0" dirty="0">
              <a:ln w="10160">
                <a:solidFill>
                  <a:srgbClr val="FF0000"/>
                </a:solidFill>
                <a:prstDash val="solid"/>
              </a:ln>
              <a:solidFill>
                <a:srgbClr val="FFFFFF"/>
              </a:solidFill>
              <a:effectLst>
                <a:outerShdw blurRad="38100" dist="22860" dir="5400000" algn="tl" rotWithShape="0">
                  <a:srgbClr val="000000">
                    <a:alpha val="30000"/>
                  </a:srgbClr>
                </a:outerShdw>
              </a:effectLst>
              <a:latin typeface="微软雅黑" panose="020B0503020204020204" pitchFamily="34" charset="-122"/>
              <a:ea typeface="微软雅黑" panose="020B0503020204020204" pitchFamily="34" charset="-122"/>
            </a:endParaRPr>
          </a:p>
        </p:txBody>
      </p:sp>
      <p:sp>
        <p:nvSpPr>
          <p:cNvPr id="10" name="矩形 9"/>
          <p:cNvSpPr/>
          <p:nvPr/>
        </p:nvSpPr>
        <p:spPr>
          <a:xfrm>
            <a:off x="2668462" y="2752436"/>
            <a:ext cx="4676217" cy="830997"/>
          </a:xfrm>
          <a:prstGeom prst="rect">
            <a:avLst/>
          </a:prstGeom>
          <a:noFill/>
        </p:spPr>
        <p:txBody>
          <a:bodyPr wrap="none" lIns="91440" tIns="45720" rIns="91440" bIns="45720">
            <a:spAutoFit/>
          </a:bodyPr>
          <a:lstStyle/>
          <a:p>
            <a:pPr algn="ctr"/>
            <a:r>
              <a:rPr lang="en-US" altLang="zh-CN" sz="4800" cap="none" spc="0" dirty="0" smtClean="0">
                <a:ln w="0"/>
                <a:solidFill>
                  <a:srgbClr val="FF00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State of the Art</a:t>
            </a:r>
            <a:endParaRPr lang="zh-CN" altLang="en-US" sz="4800" cap="none" spc="0" dirty="0">
              <a:ln w="0"/>
              <a:solidFill>
                <a:srgbClr val="FF00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p:txBody>
      </p:sp>
      <p:sp>
        <p:nvSpPr>
          <p:cNvPr id="19" name="灯片编号占位符 18"/>
          <p:cNvSpPr>
            <a:spLocks noGrp="1"/>
          </p:cNvSpPr>
          <p:nvPr>
            <p:ph type="sldNum" sz="quarter" idx="12"/>
          </p:nvPr>
        </p:nvSpPr>
        <p:spPr/>
        <p:txBody>
          <a:bodyPr/>
          <a:lstStyle/>
          <a:p>
            <a:fld id="{523CE5A3-3300-4D41-99A4-0032E3512D03}" type="slidenum">
              <a:rPr lang="zh-CN" altLang="en-US" smtClean="0"/>
              <a:t>14</a:t>
            </a:fld>
            <a:endParaRPr lang="zh-CN" altLang="en-US"/>
          </a:p>
        </p:txBody>
      </p:sp>
    </p:spTree>
    <p:extLst>
      <p:ext uri="{BB962C8B-B14F-4D97-AF65-F5344CB8AC3E}">
        <p14:creationId xmlns:p14="http://schemas.microsoft.com/office/powerpoint/2010/main" val="14938147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523CE5A3-3300-4D41-99A4-0032E3512D03}" type="slidenum">
              <a:rPr lang="zh-CN" altLang="en-US" smtClean="0"/>
              <a:t>15</a:t>
            </a:fld>
            <a:endParaRPr lang="zh-CN" altLang="en-US"/>
          </a:p>
        </p:txBody>
      </p:sp>
      <p:sp>
        <p:nvSpPr>
          <p:cNvPr id="5" name="矩形 4"/>
          <p:cNvSpPr/>
          <p:nvPr/>
        </p:nvSpPr>
        <p:spPr>
          <a:xfrm>
            <a:off x="2499607" y="200834"/>
            <a:ext cx="4144854" cy="707886"/>
          </a:xfrm>
          <a:prstGeom prst="rect">
            <a:avLst/>
          </a:prstGeom>
        </p:spPr>
        <p:txBody>
          <a:bodyPr wrap="none">
            <a:spAutoFit/>
          </a:bodyPr>
          <a:lstStyle/>
          <a:p>
            <a:pPr algn="ctr"/>
            <a:r>
              <a:rPr lang="en-US" altLang="zh-CN" sz="4000" dirty="0" smtClean="0">
                <a:solidFill>
                  <a:srgbClr val="FF0000"/>
                </a:solidFill>
                <a:latin typeface="微软雅黑" panose="020B0503020204020204" pitchFamily="34" charset="-122"/>
                <a:ea typeface="微软雅黑" panose="020B0503020204020204" pitchFamily="34" charset="-122"/>
              </a:rPr>
              <a:t>Electronic Fence</a:t>
            </a:r>
            <a:endParaRPr lang="zh-CN" altLang="en-US" sz="4000" dirty="0">
              <a:solidFill>
                <a:srgbClr val="FF0000"/>
              </a:solidFill>
              <a:latin typeface="微软雅黑" panose="020B0503020204020204" pitchFamily="34" charset="-122"/>
              <a:ea typeface="微软雅黑" panose="020B0503020204020204" pitchFamily="34" charset="-122"/>
            </a:endParaRPr>
          </a:p>
        </p:txBody>
      </p:sp>
      <p:pic>
        <p:nvPicPr>
          <p:cNvPr id="2050" name="Picture 2" descr="http://pic64.nipic.com/file/20150419/20742304_092332005000_2.jpg"/>
          <p:cNvPicPr>
            <a:picLocks noChangeAspect="1" noChangeArrowheads="1"/>
          </p:cNvPicPr>
          <p:nvPr/>
        </p:nvPicPr>
        <p:blipFill rotWithShape="1">
          <a:blip r:embed="rId3">
            <a:extLst>
              <a:ext uri="{28A0092B-C50C-407E-A947-70E740481C1C}">
                <a14:useLocalDpi xmlns:a14="http://schemas.microsoft.com/office/drawing/2010/main" val="0"/>
              </a:ext>
            </a:extLst>
          </a:blip>
          <a:srcRect t="12629" b="6192"/>
          <a:stretch/>
        </p:blipFill>
        <p:spPr bwMode="auto">
          <a:xfrm>
            <a:off x="1138021" y="1304817"/>
            <a:ext cx="6954296" cy="399150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www.apollounion.com/Upload/PicFiles/20111171523446237.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5922" t="28881" r="30053" b="12966"/>
          <a:stretch/>
        </p:blipFill>
        <p:spPr bwMode="auto">
          <a:xfrm>
            <a:off x="3087521" y="2801531"/>
            <a:ext cx="179662" cy="15821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www.apollounion.com/Upload/PicFiles/20111171523446237.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5922" t="28881" r="30053" b="12966"/>
          <a:stretch/>
        </p:blipFill>
        <p:spPr bwMode="auto">
          <a:xfrm>
            <a:off x="4154321" y="3497533"/>
            <a:ext cx="179662" cy="15821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www.apollounion.com/Upload/PicFiles/20111171523446237.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5922" t="28881" r="30053" b="12966"/>
          <a:stretch/>
        </p:blipFill>
        <p:spPr bwMode="auto">
          <a:xfrm>
            <a:off x="4572034" y="3693221"/>
            <a:ext cx="179662" cy="15821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ttp://www.apollounion.com/Upload/PicFiles/20111171523446237.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5922" t="28881" r="30053" b="12966"/>
          <a:stretch/>
        </p:blipFill>
        <p:spPr bwMode="auto">
          <a:xfrm>
            <a:off x="5133927" y="3875106"/>
            <a:ext cx="179662" cy="15821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www.apollounion.com/Upload/PicFiles/20111171523446237.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5922" t="28881" r="30053" b="12966"/>
          <a:stretch/>
        </p:blipFill>
        <p:spPr bwMode="auto">
          <a:xfrm>
            <a:off x="5816235" y="4099836"/>
            <a:ext cx="179662" cy="15821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ttp://www.apollounion.com/Upload/PicFiles/20111171523446237.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5922" t="28881" r="30053" b="12966"/>
          <a:stretch/>
        </p:blipFill>
        <p:spPr bwMode="auto">
          <a:xfrm>
            <a:off x="6644461" y="3934632"/>
            <a:ext cx="179662" cy="15821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http://www.apollounion.com/Upload/PicFiles/20111171523446237.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5922" t="28881" r="30053" b="12966"/>
          <a:stretch/>
        </p:blipFill>
        <p:spPr bwMode="auto">
          <a:xfrm>
            <a:off x="2727926" y="2585773"/>
            <a:ext cx="179662" cy="15821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http://www.apollounion.com/Upload/PicFiles/20111171523446237.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5922" t="28881" r="30053" b="12966"/>
          <a:stretch/>
        </p:blipFill>
        <p:spPr bwMode="auto">
          <a:xfrm>
            <a:off x="2371755" y="2427193"/>
            <a:ext cx="179662" cy="15821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http://www.apollounion.com/Upload/PicFiles/20111171523446237.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5922" t="28881" r="30053" b="12966"/>
          <a:stretch/>
        </p:blipFill>
        <p:spPr bwMode="auto">
          <a:xfrm>
            <a:off x="2020721" y="2212480"/>
            <a:ext cx="179662" cy="15821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ttp://www.apollounion.com/Upload/PicFiles/20111171523446237.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5922" t="28881" r="30053" b="12966"/>
          <a:stretch/>
        </p:blipFill>
        <p:spPr bwMode="auto">
          <a:xfrm>
            <a:off x="5394708" y="1808837"/>
            <a:ext cx="179662" cy="15821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http://www.apollounion.com/Upload/PicFiles/20111171523446237.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5922" t="28881" r="30053" b="12966"/>
          <a:stretch/>
        </p:blipFill>
        <p:spPr bwMode="auto">
          <a:xfrm>
            <a:off x="5158887" y="1855668"/>
            <a:ext cx="179662" cy="15821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http://www.apollounion.com/Upload/PicFiles/20111171523446237.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5922" t="28881" r="30053" b="12966"/>
          <a:stretch/>
        </p:blipFill>
        <p:spPr bwMode="auto">
          <a:xfrm>
            <a:off x="4907745" y="1875994"/>
            <a:ext cx="179662" cy="15821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http://www.apollounion.com/Upload/PicFiles/20111171523446237.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5922" t="28881" r="30053" b="12966"/>
          <a:stretch/>
        </p:blipFill>
        <p:spPr bwMode="auto">
          <a:xfrm>
            <a:off x="4656604" y="1887942"/>
            <a:ext cx="179662" cy="15821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http://www.apollounion.com/Upload/PicFiles/20111171523446237.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5922" t="28881" r="30053" b="12966"/>
          <a:stretch/>
        </p:blipFill>
        <p:spPr bwMode="auto">
          <a:xfrm>
            <a:off x="4360547" y="1908195"/>
            <a:ext cx="179662" cy="15821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http://www.apollounion.com/Upload/PicFiles/20111171523446237.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5922" t="28881" r="30053" b="12966"/>
          <a:stretch/>
        </p:blipFill>
        <p:spPr bwMode="auto">
          <a:xfrm>
            <a:off x="4064490" y="1955099"/>
            <a:ext cx="179662" cy="15821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http://www.apollounion.com/Upload/PicFiles/20111171523446237.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5922" t="28881" r="30053" b="12966"/>
          <a:stretch/>
        </p:blipFill>
        <p:spPr bwMode="auto">
          <a:xfrm>
            <a:off x="3756793" y="1987300"/>
            <a:ext cx="179662" cy="15821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http://www.apollounion.com/Upload/PicFiles/20111171523446237.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5922" t="28881" r="30053" b="12966"/>
          <a:stretch/>
        </p:blipFill>
        <p:spPr bwMode="auto">
          <a:xfrm>
            <a:off x="3442751" y="2047046"/>
            <a:ext cx="179662" cy="15821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http://www.apollounion.com/Upload/PicFiles/20111171523446237.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5922" t="28881" r="30053" b="12966"/>
          <a:stretch/>
        </p:blipFill>
        <p:spPr bwMode="auto">
          <a:xfrm>
            <a:off x="3108251" y="2113309"/>
            <a:ext cx="179662" cy="15821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http://www.apollounion.com/Upload/PicFiles/20111171523446237.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5922" t="28881" r="30053" b="12966"/>
          <a:stretch/>
        </p:blipFill>
        <p:spPr bwMode="auto">
          <a:xfrm>
            <a:off x="2761339" y="2126151"/>
            <a:ext cx="179662" cy="15821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http://www.apollounion.com/Upload/PicFiles/20111171523446237.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5922" t="28881" r="30053" b="12966"/>
          <a:stretch/>
        </p:blipFill>
        <p:spPr bwMode="auto">
          <a:xfrm>
            <a:off x="2419927" y="2140112"/>
            <a:ext cx="179662" cy="15821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http://www.apollounion.com/Upload/PicFiles/20111171523446237.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5922" t="28881" r="30053" b="12966"/>
          <a:stretch/>
        </p:blipFill>
        <p:spPr bwMode="auto">
          <a:xfrm>
            <a:off x="7270816" y="3673120"/>
            <a:ext cx="179662" cy="15821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http://www.apollounion.com/Upload/PicFiles/20111171523446237.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5922" t="28881" r="30053" b="12966"/>
          <a:stretch/>
        </p:blipFill>
        <p:spPr bwMode="auto">
          <a:xfrm>
            <a:off x="7808496" y="3480857"/>
            <a:ext cx="179662" cy="15821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http://www.apollounion.com/Upload/PicFiles/20111171523446237.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5922" t="28881" r="30053" b="12966"/>
          <a:stretch/>
        </p:blipFill>
        <p:spPr bwMode="auto">
          <a:xfrm>
            <a:off x="7007199" y="1596987"/>
            <a:ext cx="179662" cy="15821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http://www.apollounion.com/Upload/PicFiles/20111171523446237.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5922" t="28881" r="30053" b="12966"/>
          <a:stretch/>
        </p:blipFill>
        <p:spPr bwMode="auto">
          <a:xfrm>
            <a:off x="6741744" y="1610686"/>
            <a:ext cx="179662" cy="15821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http://www.apollounion.com/Upload/PicFiles/20111171523446237.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5922" t="28881" r="30053" b="12966"/>
          <a:stretch/>
        </p:blipFill>
        <p:spPr bwMode="auto">
          <a:xfrm>
            <a:off x="6481905" y="1650627"/>
            <a:ext cx="179662" cy="15821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http://www.apollounion.com/Upload/PicFiles/20111171523446237.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5922" t="28881" r="30053" b="12966"/>
          <a:stretch/>
        </p:blipFill>
        <p:spPr bwMode="auto">
          <a:xfrm>
            <a:off x="6285053" y="1670155"/>
            <a:ext cx="179662" cy="15821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http://www.apollounion.com/Upload/PicFiles/20111171523446237.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5922" t="28881" r="30053" b="12966"/>
          <a:stretch/>
        </p:blipFill>
        <p:spPr bwMode="auto">
          <a:xfrm>
            <a:off x="6061307" y="1704755"/>
            <a:ext cx="179662" cy="15821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http://www.apollounion.com/Upload/PicFiles/20111171523446237.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5922" t="28881" r="30053" b="12966"/>
          <a:stretch/>
        </p:blipFill>
        <p:spPr bwMode="auto">
          <a:xfrm>
            <a:off x="5863002" y="1748180"/>
            <a:ext cx="179662" cy="15821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http://www.apollounion.com/Upload/PicFiles/20111171523446237.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5922" t="28881" r="30053" b="12966"/>
          <a:stretch/>
        </p:blipFill>
        <p:spPr bwMode="auto">
          <a:xfrm>
            <a:off x="5645997" y="1783860"/>
            <a:ext cx="179662" cy="15821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http://www.apollounion.com/Upload/PicFiles/20111171523446237.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5922" t="28881" r="30053" b="12966"/>
          <a:stretch/>
        </p:blipFill>
        <p:spPr bwMode="auto">
          <a:xfrm>
            <a:off x="7273263" y="1625650"/>
            <a:ext cx="179662" cy="15821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http://www.apollounion.com/Upload/PicFiles/20111171523446237.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5922" t="28881" r="30053" b="12966"/>
          <a:stretch/>
        </p:blipFill>
        <p:spPr bwMode="auto">
          <a:xfrm>
            <a:off x="7510356" y="1704755"/>
            <a:ext cx="179662" cy="15821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http://www.apollounion.com/Upload/PicFiles/20111171523446237.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5922" t="28881" r="30053" b="12966"/>
          <a:stretch/>
        </p:blipFill>
        <p:spPr bwMode="auto">
          <a:xfrm>
            <a:off x="7698613" y="1783860"/>
            <a:ext cx="179662" cy="15821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http://www.apollounion.com/Upload/PicFiles/20111171523446237.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5922" t="28881" r="30053" b="12966"/>
          <a:stretch/>
        </p:blipFill>
        <p:spPr bwMode="auto">
          <a:xfrm>
            <a:off x="7895465" y="1844594"/>
            <a:ext cx="179662" cy="158210"/>
          </a:xfrm>
          <a:prstGeom prst="rect">
            <a:avLst/>
          </a:prstGeom>
          <a:noFill/>
          <a:extLst>
            <a:ext uri="{909E8E84-426E-40DD-AFC4-6F175D3DCCD1}">
              <a14:hiddenFill xmlns:a14="http://schemas.microsoft.com/office/drawing/2010/main">
                <a:solidFill>
                  <a:srgbClr val="FFFFFF"/>
                </a:solidFill>
              </a14:hiddenFill>
            </a:ext>
          </a:extLst>
        </p:spPr>
      </p:pic>
      <p:sp>
        <p:nvSpPr>
          <p:cNvPr id="40" name="文本框 39"/>
          <p:cNvSpPr txBox="1"/>
          <p:nvPr/>
        </p:nvSpPr>
        <p:spPr>
          <a:xfrm>
            <a:off x="1648073" y="5555502"/>
            <a:ext cx="6160423"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altLang="zh-CN" sz="2400" dirty="0" smtClean="0">
                <a:solidFill>
                  <a:srgbClr val="FF0000"/>
                </a:solidFill>
                <a:latin typeface="Arial Unicode MS" panose="020B0604020202020204" pitchFamily="34" charset="-122"/>
                <a:ea typeface="Arial Unicode MS" panose="020B0604020202020204" pitchFamily="34" charset="-122"/>
                <a:cs typeface="Arial Unicode MS" panose="020B0604020202020204" pitchFamily="34" charset="-122"/>
              </a:rPr>
              <a:t>Huge infrastructure costs </a:t>
            </a:r>
            <a:r>
              <a:rPr lang="en-US" altLang="zh-CN" sz="2400" dirty="0" smtClean="0">
                <a:solidFill>
                  <a:srgbClr val="FF0000"/>
                </a:solidFill>
                <a:latin typeface="Arial Unicode MS" panose="020B0604020202020204" pitchFamily="34" charset="-122"/>
                <a:ea typeface="Arial Unicode MS" panose="020B0604020202020204" pitchFamily="34" charset="-122"/>
                <a:cs typeface="Arial Unicode MS" panose="020B0604020202020204" pitchFamily="34" charset="-122"/>
                <a:sym typeface="Wingdings" panose="05000000000000000000" pitchFamily="2" charset="2"/>
              </a:rPr>
              <a:t> Poor scalability</a:t>
            </a:r>
            <a:endParaRPr lang="zh-CN" altLang="en-US" sz="2400" dirty="0">
              <a:solidFill>
                <a:srgbClr val="FF0000"/>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Tree>
    <p:extLst>
      <p:ext uri="{BB962C8B-B14F-4D97-AF65-F5344CB8AC3E}">
        <p14:creationId xmlns:p14="http://schemas.microsoft.com/office/powerpoint/2010/main" val="2673814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3"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par>
                                <p:cTn id="17" presetID="2" presetClass="entr" presetSubtype="3"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1+#ppt_w/2"/>
                                          </p:val>
                                        </p:tav>
                                        <p:tav tm="100000">
                                          <p:val>
                                            <p:strVal val="#ppt_x"/>
                                          </p:val>
                                        </p:tav>
                                      </p:tavLst>
                                    </p:anim>
                                    <p:anim calcmode="lin" valueType="num">
                                      <p:cBhvr additive="base">
                                        <p:cTn id="20" dur="500" fill="hold"/>
                                        <p:tgtEl>
                                          <p:spTgt spid="10"/>
                                        </p:tgtEl>
                                        <p:attrNameLst>
                                          <p:attrName>ppt_y</p:attrName>
                                        </p:attrNameLst>
                                      </p:cBhvr>
                                      <p:tavLst>
                                        <p:tav tm="0">
                                          <p:val>
                                            <p:strVal val="0-#ppt_h/2"/>
                                          </p:val>
                                        </p:tav>
                                        <p:tav tm="100000">
                                          <p:val>
                                            <p:strVal val="#ppt_y"/>
                                          </p:val>
                                        </p:tav>
                                      </p:tavLst>
                                    </p:anim>
                                  </p:childTnLst>
                                </p:cTn>
                              </p:par>
                              <p:par>
                                <p:cTn id="21" presetID="2" presetClass="entr" presetSubtype="3"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1+#ppt_w/2"/>
                                          </p:val>
                                        </p:tav>
                                        <p:tav tm="100000">
                                          <p:val>
                                            <p:strVal val="#ppt_x"/>
                                          </p:val>
                                        </p:tav>
                                      </p:tavLst>
                                    </p:anim>
                                    <p:anim calcmode="lin" valueType="num">
                                      <p:cBhvr additive="base">
                                        <p:cTn id="24" dur="500" fill="hold"/>
                                        <p:tgtEl>
                                          <p:spTgt spid="11"/>
                                        </p:tgtEl>
                                        <p:attrNameLst>
                                          <p:attrName>ppt_y</p:attrName>
                                        </p:attrNameLst>
                                      </p:cBhvr>
                                      <p:tavLst>
                                        <p:tav tm="0">
                                          <p:val>
                                            <p:strVal val="0-#ppt_h/2"/>
                                          </p:val>
                                        </p:tav>
                                        <p:tav tm="100000">
                                          <p:val>
                                            <p:strVal val="#ppt_y"/>
                                          </p:val>
                                        </p:tav>
                                      </p:tavLst>
                                    </p:anim>
                                  </p:childTnLst>
                                </p:cTn>
                              </p:par>
                              <p:par>
                                <p:cTn id="25" presetID="2" presetClass="entr" presetSubtype="3"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1+#ppt_w/2"/>
                                          </p:val>
                                        </p:tav>
                                        <p:tav tm="100000">
                                          <p:val>
                                            <p:strVal val="#ppt_x"/>
                                          </p:val>
                                        </p:tav>
                                      </p:tavLst>
                                    </p:anim>
                                    <p:anim calcmode="lin" valueType="num">
                                      <p:cBhvr additive="base">
                                        <p:cTn id="28" dur="500" fill="hold"/>
                                        <p:tgtEl>
                                          <p:spTgt spid="12"/>
                                        </p:tgtEl>
                                        <p:attrNameLst>
                                          <p:attrName>ppt_y</p:attrName>
                                        </p:attrNameLst>
                                      </p:cBhvr>
                                      <p:tavLst>
                                        <p:tav tm="0">
                                          <p:val>
                                            <p:strVal val="0-#ppt_h/2"/>
                                          </p:val>
                                        </p:tav>
                                        <p:tav tm="100000">
                                          <p:val>
                                            <p:strVal val="#ppt_y"/>
                                          </p:val>
                                        </p:tav>
                                      </p:tavLst>
                                    </p:anim>
                                  </p:childTnLst>
                                </p:cTn>
                              </p:par>
                              <p:par>
                                <p:cTn id="29" presetID="2" presetClass="entr" presetSubtype="3"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1+#ppt_w/2"/>
                                          </p:val>
                                        </p:tav>
                                        <p:tav tm="100000">
                                          <p:val>
                                            <p:strVal val="#ppt_x"/>
                                          </p:val>
                                        </p:tav>
                                      </p:tavLst>
                                    </p:anim>
                                    <p:anim calcmode="lin" valueType="num">
                                      <p:cBhvr additive="base">
                                        <p:cTn id="32" dur="500" fill="hold"/>
                                        <p:tgtEl>
                                          <p:spTgt spid="13"/>
                                        </p:tgtEl>
                                        <p:attrNameLst>
                                          <p:attrName>ppt_y</p:attrName>
                                        </p:attrNameLst>
                                      </p:cBhvr>
                                      <p:tavLst>
                                        <p:tav tm="0">
                                          <p:val>
                                            <p:strVal val="0-#ppt_h/2"/>
                                          </p:val>
                                        </p:tav>
                                        <p:tav tm="100000">
                                          <p:val>
                                            <p:strVal val="#ppt_y"/>
                                          </p:val>
                                        </p:tav>
                                      </p:tavLst>
                                    </p:anim>
                                  </p:childTnLst>
                                </p:cTn>
                              </p:par>
                              <p:par>
                                <p:cTn id="33" presetID="2" presetClass="entr" presetSubtype="3"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1+#ppt_w/2"/>
                                          </p:val>
                                        </p:tav>
                                        <p:tav tm="100000">
                                          <p:val>
                                            <p:strVal val="#ppt_x"/>
                                          </p:val>
                                        </p:tav>
                                      </p:tavLst>
                                    </p:anim>
                                    <p:anim calcmode="lin" valueType="num">
                                      <p:cBhvr additive="base">
                                        <p:cTn id="36" dur="500" fill="hold"/>
                                        <p:tgtEl>
                                          <p:spTgt spid="14"/>
                                        </p:tgtEl>
                                        <p:attrNameLst>
                                          <p:attrName>ppt_y</p:attrName>
                                        </p:attrNameLst>
                                      </p:cBhvr>
                                      <p:tavLst>
                                        <p:tav tm="0">
                                          <p:val>
                                            <p:strVal val="0-#ppt_h/2"/>
                                          </p:val>
                                        </p:tav>
                                        <p:tav tm="100000">
                                          <p:val>
                                            <p:strVal val="#ppt_y"/>
                                          </p:val>
                                        </p:tav>
                                      </p:tavLst>
                                    </p:anim>
                                  </p:childTnLst>
                                </p:cTn>
                              </p:par>
                              <p:par>
                                <p:cTn id="37" presetID="2" presetClass="entr" presetSubtype="3"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1+#ppt_w/2"/>
                                          </p:val>
                                        </p:tav>
                                        <p:tav tm="100000">
                                          <p:val>
                                            <p:strVal val="#ppt_x"/>
                                          </p:val>
                                        </p:tav>
                                      </p:tavLst>
                                    </p:anim>
                                    <p:anim calcmode="lin" valueType="num">
                                      <p:cBhvr additive="base">
                                        <p:cTn id="40" dur="500" fill="hold"/>
                                        <p:tgtEl>
                                          <p:spTgt spid="15"/>
                                        </p:tgtEl>
                                        <p:attrNameLst>
                                          <p:attrName>ppt_y</p:attrName>
                                        </p:attrNameLst>
                                      </p:cBhvr>
                                      <p:tavLst>
                                        <p:tav tm="0">
                                          <p:val>
                                            <p:strVal val="0-#ppt_h/2"/>
                                          </p:val>
                                        </p:tav>
                                        <p:tav tm="100000">
                                          <p:val>
                                            <p:strVal val="#ppt_y"/>
                                          </p:val>
                                        </p:tav>
                                      </p:tavLst>
                                    </p:anim>
                                  </p:childTnLst>
                                </p:cTn>
                              </p:par>
                              <p:par>
                                <p:cTn id="41" presetID="2" presetClass="entr" presetSubtype="3"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1+#ppt_w/2"/>
                                          </p:val>
                                        </p:tav>
                                        <p:tav tm="100000">
                                          <p:val>
                                            <p:strVal val="#ppt_x"/>
                                          </p:val>
                                        </p:tav>
                                      </p:tavLst>
                                    </p:anim>
                                    <p:anim calcmode="lin" valueType="num">
                                      <p:cBhvr additive="base">
                                        <p:cTn id="44" dur="500" fill="hold"/>
                                        <p:tgtEl>
                                          <p:spTgt spid="16"/>
                                        </p:tgtEl>
                                        <p:attrNameLst>
                                          <p:attrName>ppt_y</p:attrName>
                                        </p:attrNameLst>
                                      </p:cBhvr>
                                      <p:tavLst>
                                        <p:tav tm="0">
                                          <p:val>
                                            <p:strVal val="0-#ppt_h/2"/>
                                          </p:val>
                                        </p:tav>
                                        <p:tav tm="100000">
                                          <p:val>
                                            <p:strVal val="#ppt_y"/>
                                          </p:val>
                                        </p:tav>
                                      </p:tavLst>
                                    </p:anim>
                                  </p:childTnLst>
                                </p:cTn>
                              </p:par>
                              <p:par>
                                <p:cTn id="45" presetID="2" presetClass="entr" presetSubtype="3"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additive="base">
                                        <p:cTn id="47" dur="500" fill="hold"/>
                                        <p:tgtEl>
                                          <p:spTgt spid="17"/>
                                        </p:tgtEl>
                                        <p:attrNameLst>
                                          <p:attrName>ppt_x</p:attrName>
                                        </p:attrNameLst>
                                      </p:cBhvr>
                                      <p:tavLst>
                                        <p:tav tm="0">
                                          <p:val>
                                            <p:strVal val="1+#ppt_w/2"/>
                                          </p:val>
                                        </p:tav>
                                        <p:tav tm="100000">
                                          <p:val>
                                            <p:strVal val="#ppt_x"/>
                                          </p:val>
                                        </p:tav>
                                      </p:tavLst>
                                    </p:anim>
                                    <p:anim calcmode="lin" valueType="num">
                                      <p:cBhvr additive="base">
                                        <p:cTn id="48" dur="500" fill="hold"/>
                                        <p:tgtEl>
                                          <p:spTgt spid="17"/>
                                        </p:tgtEl>
                                        <p:attrNameLst>
                                          <p:attrName>ppt_y</p:attrName>
                                        </p:attrNameLst>
                                      </p:cBhvr>
                                      <p:tavLst>
                                        <p:tav tm="0">
                                          <p:val>
                                            <p:strVal val="0-#ppt_h/2"/>
                                          </p:val>
                                        </p:tav>
                                        <p:tav tm="100000">
                                          <p:val>
                                            <p:strVal val="#ppt_y"/>
                                          </p:val>
                                        </p:tav>
                                      </p:tavLst>
                                    </p:anim>
                                  </p:childTnLst>
                                </p:cTn>
                              </p:par>
                              <p:par>
                                <p:cTn id="49" presetID="2" presetClass="entr" presetSubtype="3" fill="hold" nodeType="with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additive="base">
                                        <p:cTn id="51" dur="500" fill="hold"/>
                                        <p:tgtEl>
                                          <p:spTgt spid="18"/>
                                        </p:tgtEl>
                                        <p:attrNameLst>
                                          <p:attrName>ppt_x</p:attrName>
                                        </p:attrNameLst>
                                      </p:cBhvr>
                                      <p:tavLst>
                                        <p:tav tm="0">
                                          <p:val>
                                            <p:strVal val="1+#ppt_w/2"/>
                                          </p:val>
                                        </p:tav>
                                        <p:tav tm="100000">
                                          <p:val>
                                            <p:strVal val="#ppt_x"/>
                                          </p:val>
                                        </p:tav>
                                      </p:tavLst>
                                    </p:anim>
                                    <p:anim calcmode="lin" valueType="num">
                                      <p:cBhvr additive="base">
                                        <p:cTn id="52" dur="500" fill="hold"/>
                                        <p:tgtEl>
                                          <p:spTgt spid="18"/>
                                        </p:tgtEl>
                                        <p:attrNameLst>
                                          <p:attrName>ppt_y</p:attrName>
                                        </p:attrNameLst>
                                      </p:cBhvr>
                                      <p:tavLst>
                                        <p:tav tm="0">
                                          <p:val>
                                            <p:strVal val="0-#ppt_h/2"/>
                                          </p:val>
                                        </p:tav>
                                        <p:tav tm="100000">
                                          <p:val>
                                            <p:strVal val="#ppt_y"/>
                                          </p:val>
                                        </p:tav>
                                      </p:tavLst>
                                    </p:anim>
                                  </p:childTnLst>
                                </p:cTn>
                              </p:par>
                              <p:par>
                                <p:cTn id="53" presetID="2" presetClass="entr" presetSubtype="3" fill="hold" nodeType="with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additive="base">
                                        <p:cTn id="55" dur="500" fill="hold"/>
                                        <p:tgtEl>
                                          <p:spTgt spid="19"/>
                                        </p:tgtEl>
                                        <p:attrNameLst>
                                          <p:attrName>ppt_x</p:attrName>
                                        </p:attrNameLst>
                                      </p:cBhvr>
                                      <p:tavLst>
                                        <p:tav tm="0">
                                          <p:val>
                                            <p:strVal val="1+#ppt_w/2"/>
                                          </p:val>
                                        </p:tav>
                                        <p:tav tm="100000">
                                          <p:val>
                                            <p:strVal val="#ppt_x"/>
                                          </p:val>
                                        </p:tav>
                                      </p:tavLst>
                                    </p:anim>
                                    <p:anim calcmode="lin" valueType="num">
                                      <p:cBhvr additive="base">
                                        <p:cTn id="56" dur="500" fill="hold"/>
                                        <p:tgtEl>
                                          <p:spTgt spid="19"/>
                                        </p:tgtEl>
                                        <p:attrNameLst>
                                          <p:attrName>ppt_y</p:attrName>
                                        </p:attrNameLst>
                                      </p:cBhvr>
                                      <p:tavLst>
                                        <p:tav tm="0">
                                          <p:val>
                                            <p:strVal val="0-#ppt_h/2"/>
                                          </p:val>
                                        </p:tav>
                                        <p:tav tm="100000">
                                          <p:val>
                                            <p:strVal val="#ppt_y"/>
                                          </p:val>
                                        </p:tav>
                                      </p:tavLst>
                                    </p:anim>
                                  </p:childTnLst>
                                </p:cTn>
                              </p:par>
                              <p:par>
                                <p:cTn id="57" presetID="2" presetClass="entr" presetSubtype="3" fill="hold" nodeType="withEffect">
                                  <p:stCondLst>
                                    <p:cond delay="0"/>
                                  </p:stCondLst>
                                  <p:childTnLst>
                                    <p:set>
                                      <p:cBhvr>
                                        <p:cTn id="58" dur="1" fill="hold">
                                          <p:stCondLst>
                                            <p:cond delay="0"/>
                                          </p:stCondLst>
                                        </p:cTn>
                                        <p:tgtEl>
                                          <p:spTgt spid="20"/>
                                        </p:tgtEl>
                                        <p:attrNameLst>
                                          <p:attrName>style.visibility</p:attrName>
                                        </p:attrNameLst>
                                      </p:cBhvr>
                                      <p:to>
                                        <p:strVal val="visible"/>
                                      </p:to>
                                    </p:set>
                                    <p:anim calcmode="lin" valueType="num">
                                      <p:cBhvr additive="base">
                                        <p:cTn id="59" dur="500" fill="hold"/>
                                        <p:tgtEl>
                                          <p:spTgt spid="20"/>
                                        </p:tgtEl>
                                        <p:attrNameLst>
                                          <p:attrName>ppt_x</p:attrName>
                                        </p:attrNameLst>
                                      </p:cBhvr>
                                      <p:tavLst>
                                        <p:tav tm="0">
                                          <p:val>
                                            <p:strVal val="1+#ppt_w/2"/>
                                          </p:val>
                                        </p:tav>
                                        <p:tav tm="100000">
                                          <p:val>
                                            <p:strVal val="#ppt_x"/>
                                          </p:val>
                                        </p:tav>
                                      </p:tavLst>
                                    </p:anim>
                                    <p:anim calcmode="lin" valueType="num">
                                      <p:cBhvr additive="base">
                                        <p:cTn id="60" dur="500" fill="hold"/>
                                        <p:tgtEl>
                                          <p:spTgt spid="20"/>
                                        </p:tgtEl>
                                        <p:attrNameLst>
                                          <p:attrName>ppt_y</p:attrName>
                                        </p:attrNameLst>
                                      </p:cBhvr>
                                      <p:tavLst>
                                        <p:tav tm="0">
                                          <p:val>
                                            <p:strVal val="0-#ppt_h/2"/>
                                          </p:val>
                                        </p:tav>
                                        <p:tav tm="100000">
                                          <p:val>
                                            <p:strVal val="#ppt_y"/>
                                          </p:val>
                                        </p:tav>
                                      </p:tavLst>
                                    </p:anim>
                                  </p:childTnLst>
                                </p:cTn>
                              </p:par>
                              <p:par>
                                <p:cTn id="61" presetID="2" presetClass="entr" presetSubtype="3" fill="hold" nodeType="withEffect">
                                  <p:stCondLst>
                                    <p:cond delay="0"/>
                                  </p:stCondLst>
                                  <p:childTnLst>
                                    <p:set>
                                      <p:cBhvr>
                                        <p:cTn id="62" dur="1" fill="hold">
                                          <p:stCondLst>
                                            <p:cond delay="0"/>
                                          </p:stCondLst>
                                        </p:cTn>
                                        <p:tgtEl>
                                          <p:spTgt spid="21"/>
                                        </p:tgtEl>
                                        <p:attrNameLst>
                                          <p:attrName>style.visibility</p:attrName>
                                        </p:attrNameLst>
                                      </p:cBhvr>
                                      <p:to>
                                        <p:strVal val="visible"/>
                                      </p:to>
                                    </p:set>
                                    <p:anim calcmode="lin" valueType="num">
                                      <p:cBhvr additive="base">
                                        <p:cTn id="63" dur="500" fill="hold"/>
                                        <p:tgtEl>
                                          <p:spTgt spid="21"/>
                                        </p:tgtEl>
                                        <p:attrNameLst>
                                          <p:attrName>ppt_x</p:attrName>
                                        </p:attrNameLst>
                                      </p:cBhvr>
                                      <p:tavLst>
                                        <p:tav tm="0">
                                          <p:val>
                                            <p:strVal val="1+#ppt_w/2"/>
                                          </p:val>
                                        </p:tav>
                                        <p:tav tm="100000">
                                          <p:val>
                                            <p:strVal val="#ppt_x"/>
                                          </p:val>
                                        </p:tav>
                                      </p:tavLst>
                                    </p:anim>
                                    <p:anim calcmode="lin" valueType="num">
                                      <p:cBhvr additive="base">
                                        <p:cTn id="64" dur="500" fill="hold"/>
                                        <p:tgtEl>
                                          <p:spTgt spid="21"/>
                                        </p:tgtEl>
                                        <p:attrNameLst>
                                          <p:attrName>ppt_y</p:attrName>
                                        </p:attrNameLst>
                                      </p:cBhvr>
                                      <p:tavLst>
                                        <p:tav tm="0">
                                          <p:val>
                                            <p:strVal val="0-#ppt_h/2"/>
                                          </p:val>
                                        </p:tav>
                                        <p:tav tm="100000">
                                          <p:val>
                                            <p:strVal val="#ppt_y"/>
                                          </p:val>
                                        </p:tav>
                                      </p:tavLst>
                                    </p:anim>
                                  </p:childTnLst>
                                </p:cTn>
                              </p:par>
                              <p:par>
                                <p:cTn id="65" presetID="2" presetClass="entr" presetSubtype="3" fill="hold" nodeType="withEffect">
                                  <p:stCondLst>
                                    <p:cond delay="0"/>
                                  </p:stCondLst>
                                  <p:childTnLst>
                                    <p:set>
                                      <p:cBhvr>
                                        <p:cTn id="66" dur="1" fill="hold">
                                          <p:stCondLst>
                                            <p:cond delay="0"/>
                                          </p:stCondLst>
                                        </p:cTn>
                                        <p:tgtEl>
                                          <p:spTgt spid="22"/>
                                        </p:tgtEl>
                                        <p:attrNameLst>
                                          <p:attrName>style.visibility</p:attrName>
                                        </p:attrNameLst>
                                      </p:cBhvr>
                                      <p:to>
                                        <p:strVal val="visible"/>
                                      </p:to>
                                    </p:set>
                                    <p:anim calcmode="lin" valueType="num">
                                      <p:cBhvr additive="base">
                                        <p:cTn id="67" dur="500" fill="hold"/>
                                        <p:tgtEl>
                                          <p:spTgt spid="22"/>
                                        </p:tgtEl>
                                        <p:attrNameLst>
                                          <p:attrName>ppt_x</p:attrName>
                                        </p:attrNameLst>
                                      </p:cBhvr>
                                      <p:tavLst>
                                        <p:tav tm="0">
                                          <p:val>
                                            <p:strVal val="1+#ppt_w/2"/>
                                          </p:val>
                                        </p:tav>
                                        <p:tav tm="100000">
                                          <p:val>
                                            <p:strVal val="#ppt_x"/>
                                          </p:val>
                                        </p:tav>
                                      </p:tavLst>
                                    </p:anim>
                                    <p:anim calcmode="lin" valueType="num">
                                      <p:cBhvr additive="base">
                                        <p:cTn id="68" dur="500" fill="hold"/>
                                        <p:tgtEl>
                                          <p:spTgt spid="22"/>
                                        </p:tgtEl>
                                        <p:attrNameLst>
                                          <p:attrName>ppt_y</p:attrName>
                                        </p:attrNameLst>
                                      </p:cBhvr>
                                      <p:tavLst>
                                        <p:tav tm="0">
                                          <p:val>
                                            <p:strVal val="0-#ppt_h/2"/>
                                          </p:val>
                                        </p:tav>
                                        <p:tav tm="100000">
                                          <p:val>
                                            <p:strVal val="#ppt_y"/>
                                          </p:val>
                                        </p:tav>
                                      </p:tavLst>
                                    </p:anim>
                                  </p:childTnLst>
                                </p:cTn>
                              </p:par>
                              <p:par>
                                <p:cTn id="69" presetID="2" presetClass="entr" presetSubtype="3" fill="hold" nodeType="withEffect">
                                  <p:stCondLst>
                                    <p:cond delay="0"/>
                                  </p:stCondLst>
                                  <p:childTnLst>
                                    <p:set>
                                      <p:cBhvr>
                                        <p:cTn id="70" dur="1" fill="hold">
                                          <p:stCondLst>
                                            <p:cond delay="0"/>
                                          </p:stCondLst>
                                        </p:cTn>
                                        <p:tgtEl>
                                          <p:spTgt spid="23"/>
                                        </p:tgtEl>
                                        <p:attrNameLst>
                                          <p:attrName>style.visibility</p:attrName>
                                        </p:attrNameLst>
                                      </p:cBhvr>
                                      <p:to>
                                        <p:strVal val="visible"/>
                                      </p:to>
                                    </p:set>
                                    <p:anim calcmode="lin" valueType="num">
                                      <p:cBhvr additive="base">
                                        <p:cTn id="71" dur="500" fill="hold"/>
                                        <p:tgtEl>
                                          <p:spTgt spid="23"/>
                                        </p:tgtEl>
                                        <p:attrNameLst>
                                          <p:attrName>ppt_x</p:attrName>
                                        </p:attrNameLst>
                                      </p:cBhvr>
                                      <p:tavLst>
                                        <p:tav tm="0">
                                          <p:val>
                                            <p:strVal val="1+#ppt_w/2"/>
                                          </p:val>
                                        </p:tav>
                                        <p:tav tm="100000">
                                          <p:val>
                                            <p:strVal val="#ppt_x"/>
                                          </p:val>
                                        </p:tav>
                                      </p:tavLst>
                                    </p:anim>
                                    <p:anim calcmode="lin" valueType="num">
                                      <p:cBhvr additive="base">
                                        <p:cTn id="72" dur="500" fill="hold"/>
                                        <p:tgtEl>
                                          <p:spTgt spid="23"/>
                                        </p:tgtEl>
                                        <p:attrNameLst>
                                          <p:attrName>ppt_y</p:attrName>
                                        </p:attrNameLst>
                                      </p:cBhvr>
                                      <p:tavLst>
                                        <p:tav tm="0">
                                          <p:val>
                                            <p:strVal val="0-#ppt_h/2"/>
                                          </p:val>
                                        </p:tav>
                                        <p:tav tm="100000">
                                          <p:val>
                                            <p:strVal val="#ppt_y"/>
                                          </p:val>
                                        </p:tav>
                                      </p:tavLst>
                                    </p:anim>
                                  </p:childTnLst>
                                </p:cTn>
                              </p:par>
                              <p:par>
                                <p:cTn id="73" presetID="2" presetClass="entr" presetSubtype="3" fill="hold" nodeType="withEffect">
                                  <p:stCondLst>
                                    <p:cond delay="0"/>
                                  </p:stCondLst>
                                  <p:childTnLst>
                                    <p:set>
                                      <p:cBhvr>
                                        <p:cTn id="74" dur="1" fill="hold">
                                          <p:stCondLst>
                                            <p:cond delay="0"/>
                                          </p:stCondLst>
                                        </p:cTn>
                                        <p:tgtEl>
                                          <p:spTgt spid="24"/>
                                        </p:tgtEl>
                                        <p:attrNameLst>
                                          <p:attrName>style.visibility</p:attrName>
                                        </p:attrNameLst>
                                      </p:cBhvr>
                                      <p:to>
                                        <p:strVal val="visible"/>
                                      </p:to>
                                    </p:set>
                                    <p:anim calcmode="lin" valueType="num">
                                      <p:cBhvr additive="base">
                                        <p:cTn id="75" dur="500" fill="hold"/>
                                        <p:tgtEl>
                                          <p:spTgt spid="24"/>
                                        </p:tgtEl>
                                        <p:attrNameLst>
                                          <p:attrName>ppt_x</p:attrName>
                                        </p:attrNameLst>
                                      </p:cBhvr>
                                      <p:tavLst>
                                        <p:tav tm="0">
                                          <p:val>
                                            <p:strVal val="1+#ppt_w/2"/>
                                          </p:val>
                                        </p:tav>
                                        <p:tav tm="100000">
                                          <p:val>
                                            <p:strVal val="#ppt_x"/>
                                          </p:val>
                                        </p:tav>
                                      </p:tavLst>
                                    </p:anim>
                                    <p:anim calcmode="lin" valueType="num">
                                      <p:cBhvr additive="base">
                                        <p:cTn id="76" dur="500" fill="hold"/>
                                        <p:tgtEl>
                                          <p:spTgt spid="24"/>
                                        </p:tgtEl>
                                        <p:attrNameLst>
                                          <p:attrName>ppt_y</p:attrName>
                                        </p:attrNameLst>
                                      </p:cBhvr>
                                      <p:tavLst>
                                        <p:tav tm="0">
                                          <p:val>
                                            <p:strVal val="0-#ppt_h/2"/>
                                          </p:val>
                                        </p:tav>
                                        <p:tav tm="100000">
                                          <p:val>
                                            <p:strVal val="#ppt_y"/>
                                          </p:val>
                                        </p:tav>
                                      </p:tavLst>
                                    </p:anim>
                                  </p:childTnLst>
                                </p:cTn>
                              </p:par>
                              <p:par>
                                <p:cTn id="77" presetID="2" presetClass="entr" presetSubtype="3" fill="hold" nodeType="withEffect">
                                  <p:stCondLst>
                                    <p:cond delay="0"/>
                                  </p:stCondLst>
                                  <p:childTnLst>
                                    <p:set>
                                      <p:cBhvr>
                                        <p:cTn id="78" dur="1" fill="hold">
                                          <p:stCondLst>
                                            <p:cond delay="0"/>
                                          </p:stCondLst>
                                        </p:cTn>
                                        <p:tgtEl>
                                          <p:spTgt spid="25"/>
                                        </p:tgtEl>
                                        <p:attrNameLst>
                                          <p:attrName>style.visibility</p:attrName>
                                        </p:attrNameLst>
                                      </p:cBhvr>
                                      <p:to>
                                        <p:strVal val="visible"/>
                                      </p:to>
                                    </p:set>
                                    <p:anim calcmode="lin" valueType="num">
                                      <p:cBhvr additive="base">
                                        <p:cTn id="79" dur="500" fill="hold"/>
                                        <p:tgtEl>
                                          <p:spTgt spid="25"/>
                                        </p:tgtEl>
                                        <p:attrNameLst>
                                          <p:attrName>ppt_x</p:attrName>
                                        </p:attrNameLst>
                                      </p:cBhvr>
                                      <p:tavLst>
                                        <p:tav tm="0">
                                          <p:val>
                                            <p:strVal val="1+#ppt_w/2"/>
                                          </p:val>
                                        </p:tav>
                                        <p:tav tm="100000">
                                          <p:val>
                                            <p:strVal val="#ppt_x"/>
                                          </p:val>
                                        </p:tav>
                                      </p:tavLst>
                                    </p:anim>
                                    <p:anim calcmode="lin" valueType="num">
                                      <p:cBhvr additive="base">
                                        <p:cTn id="80" dur="500" fill="hold"/>
                                        <p:tgtEl>
                                          <p:spTgt spid="25"/>
                                        </p:tgtEl>
                                        <p:attrNameLst>
                                          <p:attrName>ppt_y</p:attrName>
                                        </p:attrNameLst>
                                      </p:cBhvr>
                                      <p:tavLst>
                                        <p:tav tm="0">
                                          <p:val>
                                            <p:strVal val="0-#ppt_h/2"/>
                                          </p:val>
                                        </p:tav>
                                        <p:tav tm="100000">
                                          <p:val>
                                            <p:strVal val="#ppt_y"/>
                                          </p:val>
                                        </p:tav>
                                      </p:tavLst>
                                    </p:anim>
                                  </p:childTnLst>
                                </p:cTn>
                              </p:par>
                              <p:par>
                                <p:cTn id="81" presetID="2" presetClass="entr" presetSubtype="3" fill="hold" nodeType="withEffect">
                                  <p:stCondLst>
                                    <p:cond delay="0"/>
                                  </p:stCondLst>
                                  <p:childTnLst>
                                    <p:set>
                                      <p:cBhvr>
                                        <p:cTn id="82" dur="1" fill="hold">
                                          <p:stCondLst>
                                            <p:cond delay="0"/>
                                          </p:stCondLst>
                                        </p:cTn>
                                        <p:tgtEl>
                                          <p:spTgt spid="26"/>
                                        </p:tgtEl>
                                        <p:attrNameLst>
                                          <p:attrName>style.visibility</p:attrName>
                                        </p:attrNameLst>
                                      </p:cBhvr>
                                      <p:to>
                                        <p:strVal val="visible"/>
                                      </p:to>
                                    </p:set>
                                    <p:anim calcmode="lin" valueType="num">
                                      <p:cBhvr additive="base">
                                        <p:cTn id="83" dur="500" fill="hold"/>
                                        <p:tgtEl>
                                          <p:spTgt spid="26"/>
                                        </p:tgtEl>
                                        <p:attrNameLst>
                                          <p:attrName>ppt_x</p:attrName>
                                        </p:attrNameLst>
                                      </p:cBhvr>
                                      <p:tavLst>
                                        <p:tav tm="0">
                                          <p:val>
                                            <p:strVal val="1+#ppt_w/2"/>
                                          </p:val>
                                        </p:tav>
                                        <p:tav tm="100000">
                                          <p:val>
                                            <p:strVal val="#ppt_x"/>
                                          </p:val>
                                        </p:tav>
                                      </p:tavLst>
                                    </p:anim>
                                    <p:anim calcmode="lin" valueType="num">
                                      <p:cBhvr additive="base">
                                        <p:cTn id="84" dur="500" fill="hold"/>
                                        <p:tgtEl>
                                          <p:spTgt spid="26"/>
                                        </p:tgtEl>
                                        <p:attrNameLst>
                                          <p:attrName>ppt_y</p:attrName>
                                        </p:attrNameLst>
                                      </p:cBhvr>
                                      <p:tavLst>
                                        <p:tav tm="0">
                                          <p:val>
                                            <p:strVal val="0-#ppt_h/2"/>
                                          </p:val>
                                        </p:tav>
                                        <p:tav tm="100000">
                                          <p:val>
                                            <p:strVal val="#ppt_y"/>
                                          </p:val>
                                        </p:tav>
                                      </p:tavLst>
                                    </p:anim>
                                  </p:childTnLst>
                                </p:cTn>
                              </p:par>
                              <p:par>
                                <p:cTn id="85" presetID="2" presetClass="entr" presetSubtype="3" fill="hold" nodeType="withEffect">
                                  <p:stCondLst>
                                    <p:cond delay="0"/>
                                  </p:stCondLst>
                                  <p:childTnLst>
                                    <p:set>
                                      <p:cBhvr>
                                        <p:cTn id="86" dur="1" fill="hold">
                                          <p:stCondLst>
                                            <p:cond delay="0"/>
                                          </p:stCondLst>
                                        </p:cTn>
                                        <p:tgtEl>
                                          <p:spTgt spid="27"/>
                                        </p:tgtEl>
                                        <p:attrNameLst>
                                          <p:attrName>style.visibility</p:attrName>
                                        </p:attrNameLst>
                                      </p:cBhvr>
                                      <p:to>
                                        <p:strVal val="visible"/>
                                      </p:to>
                                    </p:set>
                                    <p:anim calcmode="lin" valueType="num">
                                      <p:cBhvr additive="base">
                                        <p:cTn id="87" dur="500" fill="hold"/>
                                        <p:tgtEl>
                                          <p:spTgt spid="27"/>
                                        </p:tgtEl>
                                        <p:attrNameLst>
                                          <p:attrName>ppt_x</p:attrName>
                                        </p:attrNameLst>
                                      </p:cBhvr>
                                      <p:tavLst>
                                        <p:tav tm="0">
                                          <p:val>
                                            <p:strVal val="1+#ppt_w/2"/>
                                          </p:val>
                                        </p:tav>
                                        <p:tav tm="100000">
                                          <p:val>
                                            <p:strVal val="#ppt_x"/>
                                          </p:val>
                                        </p:tav>
                                      </p:tavLst>
                                    </p:anim>
                                    <p:anim calcmode="lin" valueType="num">
                                      <p:cBhvr additive="base">
                                        <p:cTn id="88" dur="500" fill="hold"/>
                                        <p:tgtEl>
                                          <p:spTgt spid="27"/>
                                        </p:tgtEl>
                                        <p:attrNameLst>
                                          <p:attrName>ppt_y</p:attrName>
                                        </p:attrNameLst>
                                      </p:cBhvr>
                                      <p:tavLst>
                                        <p:tav tm="0">
                                          <p:val>
                                            <p:strVal val="0-#ppt_h/2"/>
                                          </p:val>
                                        </p:tav>
                                        <p:tav tm="100000">
                                          <p:val>
                                            <p:strVal val="#ppt_y"/>
                                          </p:val>
                                        </p:tav>
                                      </p:tavLst>
                                    </p:anim>
                                  </p:childTnLst>
                                </p:cTn>
                              </p:par>
                              <p:par>
                                <p:cTn id="89" presetID="2" presetClass="entr" presetSubtype="3" fill="hold" nodeType="withEffect">
                                  <p:stCondLst>
                                    <p:cond delay="0"/>
                                  </p:stCondLst>
                                  <p:childTnLst>
                                    <p:set>
                                      <p:cBhvr>
                                        <p:cTn id="90" dur="1" fill="hold">
                                          <p:stCondLst>
                                            <p:cond delay="0"/>
                                          </p:stCondLst>
                                        </p:cTn>
                                        <p:tgtEl>
                                          <p:spTgt spid="28"/>
                                        </p:tgtEl>
                                        <p:attrNameLst>
                                          <p:attrName>style.visibility</p:attrName>
                                        </p:attrNameLst>
                                      </p:cBhvr>
                                      <p:to>
                                        <p:strVal val="visible"/>
                                      </p:to>
                                    </p:set>
                                    <p:anim calcmode="lin" valueType="num">
                                      <p:cBhvr additive="base">
                                        <p:cTn id="91" dur="500" fill="hold"/>
                                        <p:tgtEl>
                                          <p:spTgt spid="28"/>
                                        </p:tgtEl>
                                        <p:attrNameLst>
                                          <p:attrName>ppt_x</p:attrName>
                                        </p:attrNameLst>
                                      </p:cBhvr>
                                      <p:tavLst>
                                        <p:tav tm="0">
                                          <p:val>
                                            <p:strVal val="1+#ppt_w/2"/>
                                          </p:val>
                                        </p:tav>
                                        <p:tav tm="100000">
                                          <p:val>
                                            <p:strVal val="#ppt_x"/>
                                          </p:val>
                                        </p:tav>
                                      </p:tavLst>
                                    </p:anim>
                                    <p:anim calcmode="lin" valueType="num">
                                      <p:cBhvr additive="base">
                                        <p:cTn id="92" dur="500" fill="hold"/>
                                        <p:tgtEl>
                                          <p:spTgt spid="28"/>
                                        </p:tgtEl>
                                        <p:attrNameLst>
                                          <p:attrName>ppt_y</p:attrName>
                                        </p:attrNameLst>
                                      </p:cBhvr>
                                      <p:tavLst>
                                        <p:tav tm="0">
                                          <p:val>
                                            <p:strVal val="0-#ppt_h/2"/>
                                          </p:val>
                                        </p:tav>
                                        <p:tav tm="100000">
                                          <p:val>
                                            <p:strVal val="#ppt_y"/>
                                          </p:val>
                                        </p:tav>
                                      </p:tavLst>
                                    </p:anim>
                                  </p:childTnLst>
                                </p:cTn>
                              </p:par>
                              <p:par>
                                <p:cTn id="93" presetID="2" presetClass="entr" presetSubtype="3" fill="hold" nodeType="withEffect">
                                  <p:stCondLst>
                                    <p:cond delay="0"/>
                                  </p:stCondLst>
                                  <p:childTnLst>
                                    <p:set>
                                      <p:cBhvr>
                                        <p:cTn id="94" dur="1" fill="hold">
                                          <p:stCondLst>
                                            <p:cond delay="0"/>
                                          </p:stCondLst>
                                        </p:cTn>
                                        <p:tgtEl>
                                          <p:spTgt spid="29"/>
                                        </p:tgtEl>
                                        <p:attrNameLst>
                                          <p:attrName>style.visibility</p:attrName>
                                        </p:attrNameLst>
                                      </p:cBhvr>
                                      <p:to>
                                        <p:strVal val="visible"/>
                                      </p:to>
                                    </p:set>
                                    <p:anim calcmode="lin" valueType="num">
                                      <p:cBhvr additive="base">
                                        <p:cTn id="95" dur="500" fill="hold"/>
                                        <p:tgtEl>
                                          <p:spTgt spid="29"/>
                                        </p:tgtEl>
                                        <p:attrNameLst>
                                          <p:attrName>ppt_x</p:attrName>
                                        </p:attrNameLst>
                                      </p:cBhvr>
                                      <p:tavLst>
                                        <p:tav tm="0">
                                          <p:val>
                                            <p:strVal val="1+#ppt_w/2"/>
                                          </p:val>
                                        </p:tav>
                                        <p:tav tm="100000">
                                          <p:val>
                                            <p:strVal val="#ppt_x"/>
                                          </p:val>
                                        </p:tav>
                                      </p:tavLst>
                                    </p:anim>
                                    <p:anim calcmode="lin" valueType="num">
                                      <p:cBhvr additive="base">
                                        <p:cTn id="96" dur="500" fill="hold"/>
                                        <p:tgtEl>
                                          <p:spTgt spid="29"/>
                                        </p:tgtEl>
                                        <p:attrNameLst>
                                          <p:attrName>ppt_y</p:attrName>
                                        </p:attrNameLst>
                                      </p:cBhvr>
                                      <p:tavLst>
                                        <p:tav tm="0">
                                          <p:val>
                                            <p:strVal val="0-#ppt_h/2"/>
                                          </p:val>
                                        </p:tav>
                                        <p:tav tm="100000">
                                          <p:val>
                                            <p:strVal val="#ppt_y"/>
                                          </p:val>
                                        </p:tav>
                                      </p:tavLst>
                                    </p:anim>
                                  </p:childTnLst>
                                </p:cTn>
                              </p:par>
                              <p:par>
                                <p:cTn id="97" presetID="2" presetClass="entr" presetSubtype="3" fill="hold" nodeType="withEffect">
                                  <p:stCondLst>
                                    <p:cond delay="0"/>
                                  </p:stCondLst>
                                  <p:childTnLst>
                                    <p:set>
                                      <p:cBhvr>
                                        <p:cTn id="98" dur="1" fill="hold">
                                          <p:stCondLst>
                                            <p:cond delay="0"/>
                                          </p:stCondLst>
                                        </p:cTn>
                                        <p:tgtEl>
                                          <p:spTgt spid="30"/>
                                        </p:tgtEl>
                                        <p:attrNameLst>
                                          <p:attrName>style.visibility</p:attrName>
                                        </p:attrNameLst>
                                      </p:cBhvr>
                                      <p:to>
                                        <p:strVal val="visible"/>
                                      </p:to>
                                    </p:set>
                                    <p:anim calcmode="lin" valueType="num">
                                      <p:cBhvr additive="base">
                                        <p:cTn id="99" dur="500" fill="hold"/>
                                        <p:tgtEl>
                                          <p:spTgt spid="30"/>
                                        </p:tgtEl>
                                        <p:attrNameLst>
                                          <p:attrName>ppt_x</p:attrName>
                                        </p:attrNameLst>
                                      </p:cBhvr>
                                      <p:tavLst>
                                        <p:tav tm="0">
                                          <p:val>
                                            <p:strVal val="1+#ppt_w/2"/>
                                          </p:val>
                                        </p:tav>
                                        <p:tav tm="100000">
                                          <p:val>
                                            <p:strVal val="#ppt_x"/>
                                          </p:val>
                                        </p:tav>
                                      </p:tavLst>
                                    </p:anim>
                                    <p:anim calcmode="lin" valueType="num">
                                      <p:cBhvr additive="base">
                                        <p:cTn id="100" dur="500" fill="hold"/>
                                        <p:tgtEl>
                                          <p:spTgt spid="30"/>
                                        </p:tgtEl>
                                        <p:attrNameLst>
                                          <p:attrName>ppt_y</p:attrName>
                                        </p:attrNameLst>
                                      </p:cBhvr>
                                      <p:tavLst>
                                        <p:tav tm="0">
                                          <p:val>
                                            <p:strVal val="0-#ppt_h/2"/>
                                          </p:val>
                                        </p:tav>
                                        <p:tav tm="100000">
                                          <p:val>
                                            <p:strVal val="#ppt_y"/>
                                          </p:val>
                                        </p:tav>
                                      </p:tavLst>
                                    </p:anim>
                                  </p:childTnLst>
                                </p:cTn>
                              </p:par>
                              <p:par>
                                <p:cTn id="101" presetID="2" presetClass="entr" presetSubtype="3" fill="hold" nodeType="withEffect">
                                  <p:stCondLst>
                                    <p:cond delay="0"/>
                                  </p:stCondLst>
                                  <p:childTnLst>
                                    <p:set>
                                      <p:cBhvr>
                                        <p:cTn id="102" dur="1" fill="hold">
                                          <p:stCondLst>
                                            <p:cond delay="0"/>
                                          </p:stCondLst>
                                        </p:cTn>
                                        <p:tgtEl>
                                          <p:spTgt spid="31"/>
                                        </p:tgtEl>
                                        <p:attrNameLst>
                                          <p:attrName>style.visibility</p:attrName>
                                        </p:attrNameLst>
                                      </p:cBhvr>
                                      <p:to>
                                        <p:strVal val="visible"/>
                                      </p:to>
                                    </p:set>
                                    <p:anim calcmode="lin" valueType="num">
                                      <p:cBhvr additive="base">
                                        <p:cTn id="103" dur="500" fill="hold"/>
                                        <p:tgtEl>
                                          <p:spTgt spid="31"/>
                                        </p:tgtEl>
                                        <p:attrNameLst>
                                          <p:attrName>ppt_x</p:attrName>
                                        </p:attrNameLst>
                                      </p:cBhvr>
                                      <p:tavLst>
                                        <p:tav tm="0">
                                          <p:val>
                                            <p:strVal val="1+#ppt_w/2"/>
                                          </p:val>
                                        </p:tav>
                                        <p:tav tm="100000">
                                          <p:val>
                                            <p:strVal val="#ppt_x"/>
                                          </p:val>
                                        </p:tav>
                                      </p:tavLst>
                                    </p:anim>
                                    <p:anim calcmode="lin" valueType="num">
                                      <p:cBhvr additive="base">
                                        <p:cTn id="104" dur="500" fill="hold"/>
                                        <p:tgtEl>
                                          <p:spTgt spid="31"/>
                                        </p:tgtEl>
                                        <p:attrNameLst>
                                          <p:attrName>ppt_y</p:attrName>
                                        </p:attrNameLst>
                                      </p:cBhvr>
                                      <p:tavLst>
                                        <p:tav tm="0">
                                          <p:val>
                                            <p:strVal val="0-#ppt_h/2"/>
                                          </p:val>
                                        </p:tav>
                                        <p:tav tm="100000">
                                          <p:val>
                                            <p:strVal val="#ppt_y"/>
                                          </p:val>
                                        </p:tav>
                                      </p:tavLst>
                                    </p:anim>
                                  </p:childTnLst>
                                </p:cTn>
                              </p:par>
                              <p:par>
                                <p:cTn id="105" presetID="2" presetClass="entr" presetSubtype="3" fill="hold" nodeType="withEffect">
                                  <p:stCondLst>
                                    <p:cond delay="0"/>
                                  </p:stCondLst>
                                  <p:childTnLst>
                                    <p:set>
                                      <p:cBhvr>
                                        <p:cTn id="106" dur="1" fill="hold">
                                          <p:stCondLst>
                                            <p:cond delay="0"/>
                                          </p:stCondLst>
                                        </p:cTn>
                                        <p:tgtEl>
                                          <p:spTgt spid="32"/>
                                        </p:tgtEl>
                                        <p:attrNameLst>
                                          <p:attrName>style.visibility</p:attrName>
                                        </p:attrNameLst>
                                      </p:cBhvr>
                                      <p:to>
                                        <p:strVal val="visible"/>
                                      </p:to>
                                    </p:set>
                                    <p:anim calcmode="lin" valueType="num">
                                      <p:cBhvr additive="base">
                                        <p:cTn id="107" dur="500" fill="hold"/>
                                        <p:tgtEl>
                                          <p:spTgt spid="32"/>
                                        </p:tgtEl>
                                        <p:attrNameLst>
                                          <p:attrName>ppt_x</p:attrName>
                                        </p:attrNameLst>
                                      </p:cBhvr>
                                      <p:tavLst>
                                        <p:tav tm="0">
                                          <p:val>
                                            <p:strVal val="1+#ppt_w/2"/>
                                          </p:val>
                                        </p:tav>
                                        <p:tav tm="100000">
                                          <p:val>
                                            <p:strVal val="#ppt_x"/>
                                          </p:val>
                                        </p:tav>
                                      </p:tavLst>
                                    </p:anim>
                                    <p:anim calcmode="lin" valueType="num">
                                      <p:cBhvr additive="base">
                                        <p:cTn id="108" dur="500" fill="hold"/>
                                        <p:tgtEl>
                                          <p:spTgt spid="32"/>
                                        </p:tgtEl>
                                        <p:attrNameLst>
                                          <p:attrName>ppt_y</p:attrName>
                                        </p:attrNameLst>
                                      </p:cBhvr>
                                      <p:tavLst>
                                        <p:tav tm="0">
                                          <p:val>
                                            <p:strVal val="0-#ppt_h/2"/>
                                          </p:val>
                                        </p:tav>
                                        <p:tav tm="100000">
                                          <p:val>
                                            <p:strVal val="#ppt_y"/>
                                          </p:val>
                                        </p:tav>
                                      </p:tavLst>
                                    </p:anim>
                                  </p:childTnLst>
                                </p:cTn>
                              </p:par>
                              <p:par>
                                <p:cTn id="109" presetID="2" presetClass="entr" presetSubtype="3" fill="hold" nodeType="withEffect">
                                  <p:stCondLst>
                                    <p:cond delay="0"/>
                                  </p:stCondLst>
                                  <p:childTnLst>
                                    <p:set>
                                      <p:cBhvr>
                                        <p:cTn id="110" dur="1" fill="hold">
                                          <p:stCondLst>
                                            <p:cond delay="0"/>
                                          </p:stCondLst>
                                        </p:cTn>
                                        <p:tgtEl>
                                          <p:spTgt spid="33"/>
                                        </p:tgtEl>
                                        <p:attrNameLst>
                                          <p:attrName>style.visibility</p:attrName>
                                        </p:attrNameLst>
                                      </p:cBhvr>
                                      <p:to>
                                        <p:strVal val="visible"/>
                                      </p:to>
                                    </p:set>
                                    <p:anim calcmode="lin" valueType="num">
                                      <p:cBhvr additive="base">
                                        <p:cTn id="111" dur="500" fill="hold"/>
                                        <p:tgtEl>
                                          <p:spTgt spid="33"/>
                                        </p:tgtEl>
                                        <p:attrNameLst>
                                          <p:attrName>ppt_x</p:attrName>
                                        </p:attrNameLst>
                                      </p:cBhvr>
                                      <p:tavLst>
                                        <p:tav tm="0">
                                          <p:val>
                                            <p:strVal val="1+#ppt_w/2"/>
                                          </p:val>
                                        </p:tav>
                                        <p:tav tm="100000">
                                          <p:val>
                                            <p:strVal val="#ppt_x"/>
                                          </p:val>
                                        </p:tav>
                                      </p:tavLst>
                                    </p:anim>
                                    <p:anim calcmode="lin" valueType="num">
                                      <p:cBhvr additive="base">
                                        <p:cTn id="112" dur="500" fill="hold"/>
                                        <p:tgtEl>
                                          <p:spTgt spid="33"/>
                                        </p:tgtEl>
                                        <p:attrNameLst>
                                          <p:attrName>ppt_y</p:attrName>
                                        </p:attrNameLst>
                                      </p:cBhvr>
                                      <p:tavLst>
                                        <p:tav tm="0">
                                          <p:val>
                                            <p:strVal val="0-#ppt_h/2"/>
                                          </p:val>
                                        </p:tav>
                                        <p:tav tm="100000">
                                          <p:val>
                                            <p:strVal val="#ppt_y"/>
                                          </p:val>
                                        </p:tav>
                                      </p:tavLst>
                                    </p:anim>
                                  </p:childTnLst>
                                </p:cTn>
                              </p:par>
                              <p:par>
                                <p:cTn id="113" presetID="2" presetClass="entr" presetSubtype="3" fill="hold" nodeType="withEffect">
                                  <p:stCondLst>
                                    <p:cond delay="0"/>
                                  </p:stCondLst>
                                  <p:childTnLst>
                                    <p:set>
                                      <p:cBhvr>
                                        <p:cTn id="114" dur="1" fill="hold">
                                          <p:stCondLst>
                                            <p:cond delay="0"/>
                                          </p:stCondLst>
                                        </p:cTn>
                                        <p:tgtEl>
                                          <p:spTgt spid="34"/>
                                        </p:tgtEl>
                                        <p:attrNameLst>
                                          <p:attrName>style.visibility</p:attrName>
                                        </p:attrNameLst>
                                      </p:cBhvr>
                                      <p:to>
                                        <p:strVal val="visible"/>
                                      </p:to>
                                    </p:set>
                                    <p:anim calcmode="lin" valueType="num">
                                      <p:cBhvr additive="base">
                                        <p:cTn id="115" dur="500" fill="hold"/>
                                        <p:tgtEl>
                                          <p:spTgt spid="34"/>
                                        </p:tgtEl>
                                        <p:attrNameLst>
                                          <p:attrName>ppt_x</p:attrName>
                                        </p:attrNameLst>
                                      </p:cBhvr>
                                      <p:tavLst>
                                        <p:tav tm="0">
                                          <p:val>
                                            <p:strVal val="1+#ppt_w/2"/>
                                          </p:val>
                                        </p:tav>
                                        <p:tav tm="100000">
                                          <p:val>
                                            <p:strVal val="#ppt_x"/>
                                          </p:val>
                                        </p:tav>
                                      </p:tavLst>
                                    </p:anim>
                                    <p:anim calcmode="lin" valueType="num">
                                      <p:cBhvr additive="base">
                                        <p:cTn id="116" dur="500" fill="hold"/>
                                        <p:tgtEl>
                                          <p:spTgt spid="34"/>
                                        </p:tgtEl>
                                        <p:attrNameLst>
                                          <p:attrName>ppt_y</p:attrName>
                                        </p:attrNameLst>
                                      </p:cBhvr>
                                      <p:tavLst>
                                        <p:tav tm="0">
                                          <p:val>
                                            <p:strVal val="0-#ppt_h/2"/>
                                          </p:val>
                                        </p:tav>
                                        <p:tav tm="100000">
                                          <p:val>
                                            <p:strVal val="#ppt_y"/>
                                          </p:val>
                                        </p:tav>
                                      </p:tavLst>
                                    </p:anim>
                                  </p:childTnLst>
                                </p:cTn>
                              </p:par>
                              <p:par>
                                <p:cTn id="117" presetID="2" presetClass="entr" presetSubtype="3" fill="hold" nodeType="withEffect">
                                  <p:stCondLst>
                                    <p:cond delay="0"/>
                                  </p:stCondLst>
                                  <p:childTnLst>
                                    <p:set>
                                      <p:cBhvr>
                                        <p:cTn id="118" dur="1" fill="hold">
                                          <p:stCondLst>
                                            <p:cond delay="0"/>
                                          </p:stCondLst>
                                        </p:cTn>
                                        <p:tgtEl>
                                          <p:spTgt spid="35"/>
                                        </p:tgtEl>
                                        <p:attrNameLst>
                                          <p:attrName>style.visibility</p:attrName>
                                        </p:attrNameLst>
                                      </p:cBhvr>
                                      <p:to>
                                        <p:strVal val="visible"/>
                                      </p:to>
                                    </p:set>
                                    <p:anim calcmode="lin" valueType="num">
                                      <p:cBhvr additive="base">
                                        <p:cTn id="119" dur="500" fill="hold"/>
                                        <p:tgtEl>
                                          <p:spTgt spid="35"/>
                                        </p:tgtEl>
                                        <p:attrNameLst>
                                          <p:attrName>ppt_x</p:attrName>
                                        </p:attrNameLst>
                                      </p:cBhvr>
                                      <p:tavLst>
                                        <p:tav tm="0">
                                          <p:val>
                                            <p:strVal val="1+#ppt_w/2"/>
                                          </p:val>
                                        </p:tav>
                                        <p:tav tm="100000">
                                          <p:val>
                                            <p:strVal val="#ppt_x"/>
                                          </p:val>
                                        </p:tav>
                                      </p:tavLst>
                                    </p:anim>
                                    <p:anim calcmode="lin" valueType="num">
                                      <p:cBhvr additive="base">
                                        <p:cTn id="120" dur="500" fill="hold"/>
                                        <p:tgtEl>
                                          <p:spTgt spid="35"/>
                                        </p:tgtEl>
                                        <p:attrNameLst>
                                          <p:attrName>ppt_y</p:attrName>
                                        </p:attrNameLst>
                                      </p:cBhvr>
                                      <p:tavLst>
                                        <p:tav tm="0">
                                          <p:val>
                                            <p:strVal val="0-#ppt_h/2"/>
                                          </p:val>
                                        </p:tav>
                                        <p:tav tm="100000">
                                          <p:val>
                                            <p:strVal val="#ppt_y"/>
                                          </p:val>
                                        </p:tav>
                                      </p:tavLst>
                                    </p:anim>
                                  </p:childTnLst>
                                </p:cTn>
                              </p:par>
                              <p:par>
                                <p:cTn id="121" presetID="2" presetClass="entr" presetSubtype="3" fill="hold" nodeType="withEffect">
                                  <p:stCondLst>
                                    <p:cond delay="0"/>
                                  </p:stCondLst>
                                  <p:childTnLst>
                                    <p:set>
                                      <p:cBhvr>
                                        <p:cTn id="122" dur="1" fill="hold">
                                          <p:stCondLst>
                                            <p:cond delay="0"/>
                                          </p:stCondLst>
                                        </p:cTn>
                                        <p:tgtEl>
                                          <p:spTgt spid="36"/>
                                        </p:tgtEl>
                                        <p:attrNameLst>
                                          <p:attrName>style.visibility</p:attrName>
                                        </p:attrNameLst>
                                      </p:cBhvr>
                                      <p:to>
                                        <p:strVal val="visible"/>
                                      </p:to>
                                    </p:set>
                                    <p:anim calcmode="lin" valueType="num">
                                      <p:cBhvr additive="base">
                                        <p:cTn id="123" dur="500" fill="hold"/>
                                        <p:tgtEl>
                                          <p:spTgt spid="36"/>
                                        </p:tgtEl>
                                        <p:attrNameLst>
                                          <p:attrName>ppt_x</p:attrName>
                                        </p:attrNameLst>
                                      </p:cBhvr>
                                      <p:tavLst>
                                        <p:tav tm="0">
                                          <p:val>
                                            <p:strVal val="1+#ppt_w/2"/>
                                          </p:val>
                                        </p:tav>
                                        <p:tav tm="100000">
                                          <p:val>
                                            <p:strVal val="#ppt_x"/>
                                          </p:val>
                                        </p:tav>
                                      </p:tavLst>
                                    </p:anim>
                                    <p:anim calcmode="lin" valueType="num">
                                      <p:cBhvr additive="base">
                                        <p:cTn id="124" dur="500" fill="hold"/>
                                        <p:tgtEl>
                                          <p:spTgt spid="36"/>
                                        </p:tgtEl>
                                        <p:attrNameLst>
                                          <p:attrName>ppt_y</p:attrName>
                                        </p:attrNameLst>
                                      </p:cBhvr>
                                      <p:tavLst>
                                        <p:tav tm="0">
                                          <p:val>
                                            <p:strVal val="0-#ppt_h/2"/>
                                          </p:val>
                                        </p:tav>
                                        <p:tav tm="100000">
                                          <p:val>
                                            <p:strVal val="#ppt_y"/>
                                          </p:val>
                                        </p:tav>
                                      </p:tavLst>
                                    </p:anim>
                                  </p:childTnLst>
                                </p:cTn>
                              </p:par>
                              <p:par>
                                <p:cTn id="125" presetID="2" presetClass="entr" presetSubtype="3" fill="hold" nodeType="withEffect">
                                  <p:stCondLst>
                                    <p:cond delay="0"/>
                                  </p:stCondLst>
                                  <p:childTnLst>
                                    <p:set>
                                      <p:cBhvr>
                                        <p:cTn id="126" dur="1" fill="hold">
                                          <p:stCondLst>
                                            <p:cond delay="0"/>
                                          </p:stCondLst>
                                        </p:cTn>
                                        <p:tgtEl>
                                          <p:spTgt spid="37"/>
                                        </p:tgtEl>
                                        <p:attrNameLst>
                                          <p:attrName>style.visibility</p:attrName>
                                        </p:attrNameLst>
                                      </p:cBhvr>
                                      <p:to>
                                        <p:strVal val="visible"/>
                                      </p:to>
                                    </p:set>
                                    <p:anim calcmode="lin" valueType="num">
                                      <p:cBhvr additive="base">
                                        <p:cTn id="127" dur="500" fill="hold"/>
                                        <p:tgtEl>
                                          <p:spTgt spid="37"/>
                                        </p:tgtEl>
                                        <p:attrNameLst>
                                          <p:attrName>ppt_x</p:attrName>
                                        </p:attrNameLst>
                                      </p:cBhvr>
                                      <p:tavLst>
                                        <p:tav tm="0">
                                          <p:val>
                                            <p:strVal val="1+#ppt_w/2"/>
                                          </p:val>
                                        </p:tav>
                                        <p:tav tm="100000">
                                          <p:val>
                                            <p:strVal val="#ppt_x"/>
                                          </p:val>
                                        </p:tav>
                                      </p:tavLst>
                                    </p:anim>
                                    <p:anim calcmode="lin" valueType="num">
                                      <p:cBhvr additive="base">
                                        <p:cTn id="128" dur="500" fill="hold"/>
                                        <p:tgtEl>
                                          <p:spTgt spid="37"/>
                                        </p:tgtEl>
                                        <p:attrNameLst>
                                          <p:attrName>ppt_y</p:attrName>
                                        </p:attrNameLst>
                                      </p:cBhvr>
                                      <p:tavLst>
                                        <p:tav tm="0">
                                          <p:val>
                                            <p:strVal val="0-#ppt_h/2"/>
                                          </p:val>
                                        </p:tav>
                                        <p:tav tm="100000">
                                          <p:val>
                                            <p:strVal val="#ppt_y"/>
                                          </p:val>
                                        </p:tav>
                                      </p:tavLst>
                                    </p:anim>
                                  </p:childTnLst>
                                </p:cTn>
                              </p:par>
                              <p:par>
                                <p:cTn id="129" presetID="2" presetClass="entr" presetSubtype="3" fill="hold" nodeType="withEffect">
                                  <p:stCondLst>
                                    <p:cond delay="0"/>
                                  </p:stCondLst>
                                  <p:childTnLst>
                                    <p:set>
                                      <p:cBhvr>
                                        <p:cTn id="130" dur="1" fill="hold">
                                          <p:stCondLst>
                                            <p:cond delay="0"/>
                                          </p:stCondLst>
                                        </p:cTn>
                                        <p:tgtEl>
                                          <p:spTgt spid="38"/>
                                        </p:tgtEl>
                                        <p:attrNameLst>
                                          <p:attrName>style.visibility</p:attrName>
                                        </p:attrNameLst>
                                      </p:cBhvr>
                                      <p:to>
                                        <p:strVal val="visible"/>
                                      </p:to>
                                    </p:set>
                                    <p:anim calcmode="lin" valueType="num">
                                      <p:cBhvr additive="base">
                                        <p:cTn id="131" dur="500" fill="hold"/>
                                        <p:tgtEl>
                                          <p:spTgt spid="38"/>
                                        </p:tgtEl>
                                        <p:attrNameLst>
                                          <p:attrName>ppt_x</p:attrName>
                                        </p:attrNameLst>
                                      </p:cBhvr>
                                      <p:tavLst>
                                        <p:tav tm="0">
                                          <p:val>
                                            <p:strVal val="1+#ppt_w/2"/>
                                          </p:val>
                                        </p:tav>
                                        <p:tav tm="100000">
                                          <p:val>
                                            <p:strVal val="#ppt_x"/>
                                          </p:val>
                                        </p:tav>
                                      </p:tavLst>
                                    </p:anim>
                                    <p:anim calcmode="lin" valueType="num">
                                      <p:cBhvr additive="base">
                                        <p:cTn id="132" dur="500" fill="hold"/>
                                        <p:tgtEl>
                                          <p:spTgt spid="38"/>
                                        </p:tgtEl>
                                        <p:attrNameLst>
                                          <p:attrName>ppt_y</p:attrName>
                                        </p:attrNameLst>
                                      </p:cBhvr>
                                      <p:tavLst>
                                        <p:tav tm="0">
                                          <p:val>
                                            <p:strVal val="0-#ppt_h/2"/>
                                          </p:val>
                                        </p:tav>
                                        <p:tav tm="100000">
                                          <p:val>
                                            <p:strVal val="#ppt_y"/>
                                          </p:val>
                                        </p:tav>
                                      </p:tavLst>
                                    </p:anim>
                                  </p:childTnLst>
                                </p:cTn>
                              </p:par>
                              <p:par>
                                <p:cTn id="133" presetID="2" presetClass="entr" presetSubtype="3" fill="hold" nodeType="withEffect">
                                  <p:stCondLst>
                                    <p:cond delay="0"/>
                                  </p:stCondLst>
                                  <p:childTnLst>
                                    <p:set>
                                      <p:cBhvr>
                                        <p:cTn id="134" dur="1" fill="hold">
                                          <p:stCondLst>
                                            <p:cond delay="0"/>
                                          </p:stCondLst>
                                        </p:cTn>
                                        <p:tgtEl>
                                          <p:spTgt spid="39"/>
                                        </p:tgtEl>
                                        <p:attrNameLst>
                                          <p:attrName>style.visibility</p:attrName>
                                        </p:attrNameLst>
                                      </p:cBhvr>
                                      <p:to>
                                        <p:strVal val="visible"/>
                                      </p:to>
                                    </p:set>
                                    <p:anim calcmode="lin" valueType="num">
                                      <p:cBhvr additive="base">
                                        <p:cTn id="135" dur="500" fill="hold"/>
                                        <p:tgtEl>
                                          <p:spTgt spid="39"/>
                                        </p:tgtEl>
                                        <p:attrNameLst>
                                          <p:attrName>ppt_x</p:attrName>
                                        </p:attrNameLst>
                                      </p:cBhvr>
                                      <p:tavLst>
                                        <p:tav tm="0">
                                          <p:val>
                                            <p:strVal val="1+#ppt_w/2"/>
                                          </p:val>
                                        </p:tav>
                                        <p:tav tm="100000">
                                          <p:val>
                                            <p:strVal val="#ppt_x"/>
                                          </p:val>
                                        </p:tav>
                                      </p:tavLst>
                                    </p:anim>
                                    <p:anim calcmode="lin" valueType="num">
                                      <p:cBhvr additive="base">
                                        <p:cTn id="136" dur="500" fill="hold"/>
                                        <p:tgtEl>
                                          <p:spTgt spid="3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523CE5A3-3300-4D41-99A4-0032E3512D03}" type="slidenum">
              <a:rPr lang="zh-CN" altLang="en-US" smtClean="0"/>
              <a:t>16</a:t>
            </a:fld>
            <a:endParaRPr lang="zh-CN" altLang="en-US"/>
          </a:p>
        </p:txBody>
      </p:sp>
      <p:sp>
        <p:nvSpPr>
          <p:cNvPr id="5" name="矩形 4"/>
          <p:cNvSpPr/>
          <p:nvPr/>
        </p:nvSpPr>
        <p:spPr>
          <a:xfrm>
            <a:off x="1448140" y="200834"/>
            <a:ext cx="6247801" cy="707886"/>
          </a:xfrm>
          <a:prstGeom prst="rect">
            <a:avLst/>
          </a:prstGeom>
        </p:spPr>
        <p:txBody>
          <a:bodyPr wrap="none">
            <a:spAutoFit/>
          </a:bodyPr>
          <a:lstStyle/>
          <a:p>
            <a:pPr algn="ctr"/>
            <a:r>
              <a:rPr lang="en-US" altLang="zh-CN" sz="4000" dirty="0" smtClean="0">
                <a:solidFill>
                  <a:srgbClr val="FF0000"/>
                </a:solidFill>
                <a:latin typeface="微软雅黑" panose="020B0503020204020204" pitchFamily="34" charset="-122"/>
                <a:ea typeface="微软雅黑" panose="020B0503020204020204" pitchFamily="34" charset="-122"/>
              </a:rPr>
              <a:t>FBS-signal Detection Car</a:t>
            </a:r>
            <a:endParaRPr lang="zh-CN" altLang="en-US" sz="4000" dirty="0">
              <a:solidFill>
                <a:srgbClr val="FF0000"/>
              </a:solidFill>
              <a:latin typeface="微软雅黑" panose="020B0503020204020204" pitchFamily="34" charset="-122"/>
              <a:ea typeface="微软雅黑" panose="020B0503020204020204" pitchFamily="34" charset="-122"/>
            </a:endParaRPr>
          </a:p>
        </p:txBody>
      </p:sp>
      <p:sp>
        <p:nvSpPr>
          <p:cNvPr id="40" name="文本框 39"/>
          <p:cNvSpPr txBox="1"/>
          <p:nvPr/>
        </p:nvSpPr>
        <p:spPr>
          <a:xfrm>
            <a:off x="1648074" y="5555502"/>
            <a:ext cx="5965078"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altLang="zh-CN" sz="2400" dirty="0" smtClean="0">
                <a:solidFill>
                  <a:srgbClr val="FF0000"/>
                </a:solidFill>
                <a:latin typeface="Arial Unicode MS" panose="020B0604020202020204" pitchFamily="34" charset="-122"/>
                <a:ea typeface="Arial Unicode MS" panose="020B0604020202020204" pitchFamily="34" charset="-122"/>
                <a:cs typeface="Arial Unicode MS" panose="020B0604020202020204" pitchFamily="34" charset="-122"/>
              </a:rPr>
              <a:t>Random walk </a:t>
            </a:r>
            <a:r>
              <a:rPr lang="en-US" altLang="zh-CN" sz="2400" dirty="0" smtClean="0">
                <a:solidFill>
                  <a:srgbClr val="FF0000"/>
                </a:solidFill>
                <a:latin typeface="Arial Unicode MS" panose="020B0604020202020204" pitchFamily="34" charset="-122"/>
                <a:ea typeface="Arial Unicode MS" panose="020B0604020202020204" pitchFamily="34" charset="-122"/>
                <a:cs typeface="Arial Unicode MS" panose="020B0604020202020204" pitchFamily="34" charset="-122"/>
                <a:sym typeface="Wingdings" panose="05000000000000000000" pitchFamily="2" charset="2"/>
              </a:rPr>
              <a:t> Limited coverage &amp; “dull”</a:t>
            </a:r>
            <a:endParaRPr lang="zh-CN" altLang="en-US" sz="2400" dirty="0">
              <a:solidFill>
                <a:srgbClr val="FF0000"/>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pic>
        <p:nvPicPr>
          <p:cNvPr id="3074" name="Picture 2" descr="http://f1.diyitui.com/eb/cf/dd/21/7c/a8/1d/6e/b6/95/ef/56/4c/db/fc/c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1705" y="1560583"/>
            <a:ext cx="4762500" cy="3190876"/>
          </a:xfrm>
          <a:prstGeom prst="rect">
            <a:avLst/>
          </a:prstGeom>
          <a:noFill/>
          <a:extLst>
            <a:ext uri="{909E8E84-426E-40DD-AFC4-6F175D3DCCD1}">
              <a14:hiddenFill xmlns:a14="http://schemas.microsoft.com/office/drawing/2010/main">
                <a:solidFill>
                  <a:srgbClr val="FFFFFF"/>
                </a:solidFill>
              </a14:hiddenFill>
            </a:ext>
          </a:extLst>
        </p:spPr>
      </p:pic>
      <p:sp>
        <p:nvSpPr>
          <p:cNvPr id="41" name="椭圆 40"/>
          <p:cNvSpPr/>
          <p:nvPr/>
        </p:nvSpPr>
        <p:spPr>
          <a:xfrm>
            <a:off x="3868220" y="2718700"/>
            <a:ext cx="1212351" cy="584442"/>
          </a:xfrm>
          <a:prstGeom prst="ellipse">
            <a:avLst/>
          </a:prstGeom>
          <a:solidFill>
            <a:schemeClr val="bg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itchFamily="34" charset="-122"/>
              <a:ea typeface="微软雅黑" pitchFamily="34" charset="-122"/>
            </a:endParaRPr>
          </a:p>
        </p:txBody>
      </p:sp>
    </p:spTree>
    <p:extLst>
      <p:ext uri="{BB962C8B-B14F-4D97-AF65-F5344CB8AC3E}">
        <p14:creationId xmlns:p14="http://schemas.microsoft.com/office/powerpoint/2010/main" val="23951118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523CE5A3-3300-4D41-99A4-0032E3512D03}" type="slidenum">
              <a:rPr lang="zh-CN" altLang="en-US" smtClean="0"/>
              <a:t>17</a:t>
            </a:fld>
            <a:endParaRPr lang="zh-CN" altLang="en-US"/>
          </a:p>
        </p:txBody>
      </p:sp>
      <p:sp>
        <p:nvSpPr>
          <p:cNvPr id="5" name="矩形 4"/>
          <p:cNvSpPr/>
          <p:nvPr/>
        </p:nvSpPr>
        <p:spPr>
          <a:xfrm>
            <a:off x="2626370" y="200834"/>
            <a:ext cx="3891323" cy="707886"/>
          </a:xfrm>
          <a:prstGeom prst="rect">
            <a:avLst/>
          </a:prstGeom>
        </p:spPr>
        <p:txBody>
          <a:bodyPr wrap="none">
            <a:spAutoFit/>
          </a:bodyPr>
          <a:lstStyle/>
          <a:p>
            <a:pPr algn="ctr"/>
            <a:r>
              <a:rPr lang="en-US" altLang="zh-CN" sz="4000" dirty="0" smtClean="0">
                <a:solidFill>
                  <a:srgbClr val="FF0000"/>
                </a:solidFill>
                <a:latin typeface="微软雅黑" panose="020B0503020204020204" pitchFamily="34" charset="-122"/>
                <a:ea typeface="微软雅黑" panose="020B0503020204020204" pitchFamily="34" charset="-122"/>
              </a:rPr>
              <a:t>User Reporting</a:t>
            </a:r>
            <a:endParaRPr lang="zh-CN" altLang="en-US" sz="4000" dirty="0">
              <a:solidFill>
                <a:srgbClr val="FF0000"/>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1330503" y="5555502"/>
            <a:ext cx="6652517"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altLang="zh-CN" sz="2400" dirty="0" smtClean="0">
                <a:solidFill>
                  <a:srgbClr val="FF0000"/>
                </a:solidFill>
                <a:latin typeface="Arial Unicode MS" panose="020B0604020202020204" pitchFamily="34" charset="-122"/>
                <a:ea typeface="Arial Unicode MS" panose="020B0604020202020204" pitchFamily="34" charset="-122"/>
                <a:cs typeface="Arial Unicode MS" panose="020B0604020202020204" pitchFamily="34" charset="-122"/>
              </a:rPr>
              <a:t>Most users don’t realize the existence of FBSes </a:t>
            </a:r>
            <a:endParaRPr lang="zh-CN" altLang="en-US" sz="2400" dirty="0">
              <a:solidFill>
                <a:srgbClr val="FF0000"/>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2630" y="1897505"/>
            <a:ext cx="3276600" cy="2857500"/>
          </a:xfrm>
          <a:prstGeom prst="rect">
            <a:avLst/>
          </a:prstGeom>
        </p:spPr>
      </p:pic>
      <p:pic>
        <p:nvPicPr>
          <p:cNvPr id="10"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2393" y="2285087"/>
            <a:ext cx="2981325" cy="2524125"/>
          </a:xfrm>
          <a:prstGeom prst="rect">
            <a:avLst/>
          </a:prstGeom>
        </p:spPr>
      </p:pic>
      <p:sp>
        <p:nvSpPr>
          <p:cNvPr id="11" name="文本框 10"/>
          <p:cNvSpPr txBox="1"/>
          <p:nvPr/>
        </p:nvSpPr>
        <p:spPr>
          <a:xfrm>
            <a:off x="5517088" y="1327488"/>
            <a:ext cx="1664548" cy="461665"/>
          </a:xfrm>
          <a:prstGeom prst="rect">
            <a:avLst/>
          </a:prstGeom>
          <a:noFill/>
        </p:spPr>
        <p:txBody>
          <a:bodyPr wrap="square" rtlCol="0">
            <a:spAutoFit/>
          </a:bodyPr>
          <a:lstStyle/>
          <a:p>
            <a:r>
              <a:rPr lang="en-US" altLang="zh-CN" sz="2400" dirty="0" smtClean="0">
                <a:latin typeface="Arial Unicode MS" panose="020B0604020202020204" pitchFamily="34" charset="-122"/>
                <a:ea typeface="Arial Unicode MS" panose="020B0604020202020204" pitchFamily="34" charset="-122"/>
                <a:cs typeface="Arial Unicode MS" panose="020B0604020202020204" pitchFamily="34" charset="-122"/>
              </a:rPr>
              <a:t>Dial 12321</a:t>
            </a:r>
            <a:endParaRPr lang="zh-CN" altLang="en-US" sz="24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Tree>
    <p:extLst>
      <p:ext uri="{BB962C8B-B14F-4D97-AF65-F5344CB8AC3E}">
        <p14:creationId xmlns:p14="http://schemas.microsoft.com/office/powerpoint/2010/main" val="1235156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523CE5A3-3300-4D41-99A4-0032E3512D03}" type="slidenum">
              <a:rPr lang="zh-CN" altLang="en-US" smtClean="0"/>
              <a:t>18</a:t>
            </a:fld>
            <a:endParaRPr lang="zh-CN" altLang="en-US"/>
          </a:p>
        </p:txBody>
      </p:sp>
      <p:sp>
        <p:nvSpPr>
          <p:cNvPr id="5" name="矩形 4"/>
          <p:cNvSpPr/>
          <p:nvPr/>
        </p:nvSpPr>
        <p:spPr>
          <a:xfrm>
            <a:off x="2474122" y="200834"/>
            <a:ext cx="4195829" cy="707886"/>
          </a:xfrm>
          <a:prstGeom prst="rect">
            <a:avLst/>
          </a:prstGeom>
        </p:spPr>
        <p:txBody>
          <a:bodyPr wrap="none">
            <a:spAutoFit/>
          </a:bodyPr>
          <a:lstStyle/>
          <a:p>
            <a:pPr algn="ctr"/>
            <a:r>
              <a:rPr lang="en-US" altLang="zh-CN" sz="4000" dirty="0" smtClean="0">
                <a:solidFill>
                  <a:srgbClr val="FF0000"/>
                </a:solidFill>
                <a:latin typeface="微软雅黑" panose="020B0503020204020204" pitchFamily="34" charset="-122"/>
                <a:ea typeface="微软雅黑" panose="020B0503020204020204" pitchFamily="34" charset="-122"/>
              </a:rPr>
              <a:t>Client-side Tools</a:t>
            </a:r>
            <a:endParaRPr lang="zh-CN" altLang="en-US" sz="4000" dirty="0">
              <a:solidFill>
                <a:srgbClr val="FF0000"/>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1330503" y="5555502"/>
            <a:ext cx="6652517"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altLang="zh-CN" sz="2400" dirty="0" smtClean="0">
                <a:solidFill>
                  <a:srgbClr val="FF0000"/>
                </a:solidFill>
                <a:latin typeface="Arial Unicode MS" panose="020B0604020202020204" pitchFamily="34" charset="-122"/>
                <a:ea typeface="Arial Unicode MS" panose="020B0604020202020204" pitchFamily="34" charset="-122"/>
                <a:cs typeface="Arial Unicode MS" panose="020B0604020202020204" pitchFamily="34" charset="-122"/>
              </a:rPr>
              <a:t>Do they really work in large-scale practice? …</a:t>
            </a:r>
            <a:endParaRPr lang="zh-CN" altLang="en-US" sz="2400" dirty="0">
              <a:solidFill>
                <a:srgbClr val="FF0000"/>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pic>
        <p:nvPicPr>
          <p:cNvPr id="3" name="图片 2"/>
          <p:cNvPicPr>
            <a:picLocks noChangeAspect="1"/>
          </p:cNvPicPr>
          <p:nvPr/>
        </p:nvPicPr>
        <p:blipFill>
          <a:blip r:embed="rId3"/>
          <a:stretch>
            <a:fillRect/>
          </a:stretch>
        </p:blipFill>
        <p:spPr>
          <a:xfrm>
            <a:off x="2408305" y="1129623"/>
            <a:ext cx="6107045" cy="1115815"/>
          </a:xfrm>
          <a:prstGeom prst="rect">
            <a:avLst/>
          </a:prstGeom>
        </p:spPr>
      </p:pic>
      <p:pic>
        <p:nvPicPr>
          <p:cNvPr id="7" name="图片 6"/>
          <p:cNvPicPr>
            <a:picLocks noChangeAspect="1"/>
          </p:cNvPicPr>
          <p:nvPr/>
        </p:nvPicPr>
        <p:blipFill>
          <a:blip r:embed="rId4"/>
          <a:stretch>
            <a:fillRect/>
          </a:stretch>
        </p:blipFill>
        <p:spPr>
          <a:xfrm>
            <a:off x="2408305" y="2584622"/>
            <a:ext cx="5715149" cy="674932"/>
          </a:xfrm>
          <a:prstGeom prst="rect">
            <a:avLst/>
          </a:prstGeom>
        </p:spPr>
      </p:pic>
      <p:pic>
        <p:nvPicPr>
          <p:cNvPr id="9" name="图片 8"/>
          <p:cNvPicPr>
            <a:picLocks noChangeAspect="1"/>
          </p:cNvPicPr>
          <p:nvPr/>
        </p:nvPicPr>
        <p:blipFill>
          <a:blip r:embed="rId5"/>
          <a:stretch>
            <a:fillRect/>
          </a:stretch>
        </p:blipFill>
        <p:spPr>
          <a:xfrm>
            <a:off x="831697" y="1062967"/>
            <a:ext cx="1166626" cy="1239540"/>
          </a:xfrm>
          <a:prstGeom prst="rect">
            <a:avLst/>
          </a:prstGeom>
        </p:spPr>
      </p:pic>
      <p:pic>
        <p:nvPicPr>
          <p:cNvPr id="12" name="图片 11"/>
          <p:cNvPicPr>
            <a:picLocks noChangeAspect="1"/>
          </p:cNvPicPr>
          <p:nvPr/>
        </p:nvPicPr>
        <p:blipFill>
          <a:blip r:embed="rId6"/>
          <a:stretch>
            <a:fillRect/>
          </a:stretch>
        </p:blipFill>
        <p:spPr>
          <a:xfrm>
            <a:off x="2634416" y="3829766"/>
            <a:ext cx="5489038" cy="778035"/>
          </a:xfrm>
          <a:prstGeom prst="rect">
            <a:avLst/>
          </a:prstGeom>
        </p:spPr>
      </p:pic>
      <p:pic>
        <p:nvPicPr>
          <p:cNvPr id="4098" name="Picture 2" descr="Tease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75648"/>
          <a:stretch/>
        </p:blipFill>
        <p:spPr bwMode="auto">
          <a:xfrm>
            <a:off x="831697" y="2841889"/>
            <a:ext cx="1308351" cy="2322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871561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2123814" y="2481353"/>
            <a:ext cx="564577" cy="830997"/>
          </a:xfrm>
          <a:prstGeom prst="rect">
            <a:avLst/>
          </a:prstGeom>
          <a:noFill/>
        </p:spPr>
        <p:txBody>
          <a:bodyPr wrap="none" lIns="91440" tIns="45720" rIns="91440" bIns="45720">
            <a:spAutoFit/>
          </a:bodyPr>
          <a:lstStyle/>
          <a:p>
            <a:pPr algn="ctr"/>
            <a:r>
              <a:rPr lang="en-US" altLang="zh-CN" sz="4800" b="1" cap="none" spc="0" dirty="0" smtClean="0">
                <a:ln w="10160">
                  <a:solidFill>
                    <a:srgbClr val="00B050"/>
                  </a:solidFill>
                  <a:prstDash val="solid"/>
                </a:ln>
                <a:solidFill>
                  <a:srgbClr val="FFFFFF"/>
                </a:solidFill>
                <a:effectLst>
                  <a:outerShdw blurRad="38100" dist="22860" dir="5400000" algn="tl" rotWithShape="0">
                    <a:srgbClr val="000000">
                      <a:alpha val="30000"/>
                    </a:srgbClr>
                  </a:outerShdw>
                </a:effectLst>
                <a:latin typeface="微软雅黑" panose="020B0503020204020204" pitchFamily="34" charset="-122"/>
                <a:ea typeface="微软雅黑" panose="020B0503020204020204" pitchFamily="34" charset="-122"/>
              </a:rPr>
              <a:t>3</a:t>
            </a:r>
            <a:endParaRPr lang="zh-CN" altLang="en-US" sz="4800" b="1" cap="none" spc="0" dirty="0">
              <a:ln w="10160">
                <a:solidFill>
                  <a:srgbClr val="00B050"/>
                </a:solidFill>
                <a:prstDash val="solid"/>
              </a:ln>
              <a:solidFill>
                <a:srgbClr val="FFFFFF"/>
              </a:solidFill>
              <a:effectLst>
                <a:outerShdw blurRad="38100" dist="22860" dir="5400000" algn="tl" rotWithShape="0">
                  <a:srgbClr val="000000">
                    <a:alpha val="30000"/>
                  </a:srgbClr>
                </a:outerShdw>
              </a:effectLst>
              <a:latin typeface="微软雅黑" panose="020B0503020204020204" pitchFamily="34" charset="-122"/>
              <a:ea typeface="微软雅黑" panose="020B0503020204020204" pitchFamily="34" charset="-122"/>
            </a:endParaRPr>
          </a:p>
        </p:txBody>
      </p:sp>
      <p:sp>
        <p:nvSpPr>
          <p:cNvPr id="12" name="矩形 11"/>
          <p:cNvSpPr/>
          <p:nvPr/>
        </p:nvSpPr>
        <p:spPr>
          <a:xfrm>
            <a:off x="2797589" y="2435913"/>
            <a:ext cx="3734099" cy="1569660"/>
          </a:xfrm>
          <a:prstGeom prst="rect">
            <a:avLst/>
          </a:prstGeom>
          <a:noFill/>
        </p:spPr>
        <p:txBody>
          <a:bodyPr wrap="none" lIns="91440" tIns="45720" rIns="91440" bIns="45720">
            <a:spAutoFit/>
          </a:bodyPr>
          <a:lstStyle/>
          <a:p>
            <a:pPr algn="ctr"/>
            <a:r>
              <a:rPr lang="en-US" altLang="zh-CN" sz="4800" cap="none" spc="0" dirty="0" smtClean="0">
                <a:ln w="0"/>
                <a:solidFill>
                  <a:srgbClr val="00B05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Our System:</a:t>
            </a:r>
          </a:p>
          <a:p>
            <a:pPr algn="ctr"/>
            <a:r>
              <a:rPr lang="en-US" altLang="zh-CN" sz="4800" i="1" u="sng" dirty="0" smtClean="0">
                <a:ln w="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FBS-Radar</a:t>
            </a:r>
            <a:endParaRPr lang="zh-CN" altLang="en-US" sz="4800" i="1" u="sng" cap="none" spc="0" dirty="0">
              <a:ln w="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p:txBody>
      </p:sp>
      <p:sp>
        <p:nvSpPr>
          <p:cNvPr id="19" name="灯片编号占位符 18"/>
          <p:cNvSpPr>
            <a:spLocks noGrp="1"/>
          </p:cNvSpPr>
          <p:nvPr>
            <p:ph type="sldNum" sz="quarter" idx="12"/>
          </p:nvPr>
        </p:nvSpPr>
        <p:spPr/>
        <p:txBody>
          <a:bodyPr/>
          <a:lstStyle/>
          <a:p>
            <a:fld id="{523CE5A3-3300-4D41-99A4-0032E3512D03}" type="slidenum">
              <a:rPr lang="zh-CN" altLang="en-US" smtClean="0"/>
              <a:t>19</a:t>
            </a:fld>
            <a:endParaRPr lang="zh-CN" altLang="en-US"/>
          </a:p>
        </p:txBody>
      </p:sp>
    </p:spTree>
    <p:extLst>
      <p:ext uri="{BB962C8B-B14F-4D97-AF65-F5344CB8AC3E}">
        <p14:creationId xmlns:p14="http://schemas.microsoft.com/office/powerpoint/2010/main" val="12607112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435313" y="200834"/>
            <a:ext cx="2273379" cy="769441"/>
          </a:xfrm>
          <a:prstGeom prst="rect">
            <a:avLst/>
          </a:prstGeom>
        </p:spPr>
        <p:txBody>
          <a:bodyPr wrap="none">
            <a:spAutoFit/>
          </a:bodyPr>
          <a:lstStyle/>
          <a:p>
            <a:pPr algn="ctr"/>
            <a:r>
              <a:rPr lang="en-US" altLang="zh-CN" sz="4400" b="1" dirty="0" smtClean="0">
                <a:solidFill>
                  <a:schemeClr val="tx1">
                    <a:lumMod val="75000"/>
                    <a:lumOff val="25000"/>
                  </a:schemeClr>
                </a:solidFill>
                <a:latin typeface="微软雅黑" panose="020B0503020204020204" pitchFamily="34" charset="-122"/>
                <a:ea typeface="微软雅黑" panose="020B0503020204020204" pitchFamily="34" charset="-122"/>
              </a:rPr>
              <a:t>Outline</a:t>
            </a:r>
            <a:endParaRPr lang="zh-CN" altLang="en-US" sz="44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 name="矩形 5"/>
          <p:cNvSpPr/>
          <p:nvPr/>
        </p:nvSpPr>
        <p:spPr>
          <a:xfrm>
            <a:off x="1918969" y="1217872"/>
            <a:ext cx="564578" cy="830997"/>
          </a:xfrm>
          <a:prstGeom prst="rect">
            <a:avLst/>
          </a:prstGeom>
          <a:noFill/>
        </p:spPr>
        <p:txBody>
          <a:bodyPr wrap="none" lIns="91440" tIns="45720" rIns="91440" bIns="45720">
            <a:spAutoFit/>
          </a:bodyPr>
          <a:lstStyle/>
          <a:p>
            <a:pPr algn="ctr"/>
            <a:r>
              <a:rPr lang="en-US" altLang="zh-CN" sz="4800" b="1" cap="none" spc="0" dirty="0" smtClean="0">
                <a:ln w="10160">
                  <a:solidFill>
                    <a:srgbClr val="C00000"/>
                  </a:solidFill>
                  <a:prstDash val="solid"/>
                </a:ln>
                <a:solidFill>
                  <a:srgbClr val="FFFFFF"/>
                </a:solidFill>
                <a:effectLst>
                  <a:outerShdw blurRad="38100" dist="22860" dir="5400000" algn="tl" rotWithShape="0">
                    <a:srgbClr val="000000">
                      <a:alpha val="30000"/>
                    </a:srgbClr>
                  </a:outerShdw>
                </a:effectLst>
                <a:latin typeface="微软雅黑" panose="020B0503020204020204" pitchFamily="34" charset="-122"/>
                <a:ea typeface="微软雅黑" panose="020B0503020204020204" pitchFamily="34" charset="-122"/>
              </a:rPr>
              <a:t>1</a:t>
            </a:r>
            <a:endParaRPr lang="zh-CN" altLang="en-US" sz="4800" b="1" cap="none" spc="0" dirty="0">
              <a:ln w="10160">
                <a:solidFill>
                  <a:srgbClr val="C00000"/>
                </a:solidFill>
                <a:prstDash val="solid"/>
              </a:ln>
              <a:solidFill>
                <a:srgbClr val="FFFFFF"/>
              </a:solidFill>
              <a:effectLst>
                <a:outerShdw blurRad="38100" dist="22860" dir="5400000" algn="tl" rotWithShape="0">
                  <a:srgbClr val="000000">
                    <a:alpha val="30000"/>
                  </a:srgbClr>
                </a:outerShdw>
              </a:effectLst>
              <a:latin typeface="微软雅黑" panose="020B0503020204020204" pitchFamily="34" charset="-122"/>
              <a:ea typeface="微软雅黑" panose="020B0503020204020204" pitchFamily="34" charset="-122"/>
            </a:endParaRPr>
          </a:p>
        </p:txBody>
      </p:sp>
      <p:sp>
        <p:nvSpPr>
          <p:cNvPr id="8" name="矩形 7"/>
          <p:cNvSpPr/>
          <p:nvPr/>
        </p:nvSpPr>
        <p:spPr>
          <a:xfrm>
            <a:off x="2585155" y="1208381"/>
            <a:ext cx="3708579" cy="830997"/>
          </a:xfrm>
          <a:prstGeom prst="rect">
            <a:avLst/>
          </a:prstGeom>
          <a:noFill/>
        </p:spPr>
        <p:txBody>
          <a:bodyPr wrap="none" lIns="91440" tIns="45720" rIns="91440" bIns="45720">
            <a:spAutoFit/>
          </a:bodyPr>
          <a:lstStyle/>
          <a:p>
            <a:pPr algn="ctr"/>
            <a:r>
              <a:rPr lang="en-US" altLang="zh-CN" sz="4800" cap="none" spc="0" dirty="0" smtClean="0">
                <a:ln w="0"/>
                <a:solidFill>
                  <a:srgbClr val="C000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Background</a:t>
            </a:r>
            <a:endParaRPr lang="zh-CN" altLang="en-US" sz="4800" cap="none" spc="0" dirty="0">
              <a:ln w="0"/>
              <a:solidFill>
                <a:srgbClr val="C000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p:txBody>
      </p:sp>
      <p:sp>
        <p:nvSpPr>
          <p:cNvPr id="9" name="矩形 8"/>
          <p:cNvSpPr/>
          <p:nvPr/>
        </p:nvSpPr>
        <p:spPr>
          <a:xfrm>
            <a:off x="1920295" y="2093842"/>
            <a:ext cx="564577" cy="830997"/>
          </a:xfrm>
          <a:prstGeom prst="rect">
            <a:avLst/>
          </a:prstGeom>
          <a:noFill/>
        </p:spPr>
        <p:txBody>
          <a:bodyPr wrap="none" lIns="91440" tIns="45720" rIns="91440" bIns="45720">
            <a:spAutoFit/>
          </a:bodyPr>
          <a:lstStyle/>
          <a:p>
            <a:pPr algn="ctr"/>
            <a:r>
              <a:rPr lang="en-US" altLang="zh-CN" sz="4800" b="1" cap="none" spc="0" dirty="0" smtClean="0">
                <a:ln w="10160">
                  <a:solidFill>
                    <a:srgbClr val="FF0000"/>
                  </a:solidFill>
                  <a:prstDash val="solid"/>
                </a:ln>
                <a:solidFill>
                  <a:srgbClr val="FFFFFF"/>
                </a:solidFill>
                <a:effectLst>
                  <a:outerShdw blurRad="38100" dist="22860" dir="5400000" algn="tl" rotWithShape="0">
                    <a:srgbClr val="000000">
                      <a:alpha val="30000"/>
                    </a:srgbClr>
                  </a:outerShdw>
                </a:effectLst>
                <a:latin typeface="微软雅黑" panose="020B0503020204020204" pitchFamily="34" charset="-122"/>
                <a:ea typeface="微软雅黑" panose="020B0503020204020204" pitchFamily="34" charset="-122"/>
              </a:rPr>
              <a:t>2</a:t>
            </a:r>
            <a:endParaRPr lang="zh-CN" altLang="en-US" sz="4800" b="1" cap="none" spc="0" dirty="0">
              <a:ln w="10160">
                <a:solidFill>
                  <a:srgbClr val="FF0000"/>
                </a:solidFill>
                <a:prstDash val="solid"/>
              </a:ln>
              <a:solidFill>
                <a:srgbClr val="FFFFFF"/>
              </a:solidFill>
              <a:effectLst>
                <a:outerShdw blurRad="38100" dist="22860" dir="5400000" algn="tl" rotWithShape="0">
                  <a:srgbClr val="000000">
                    <a:alpha val="30000"/>
                  </a:srgbClr>
                </a:outerShdw>
              </a:effectLst>
              <a:latin typeface="微软雅黑" panose="020B0503020204020204" pitchFamily="34" charset="-122"/>
              <a:ea typeface="微软雅黑" panose="020B0503020204020204" pitchFamily="34" charset="-122"/>
            </a:endParaRPr>
          </a:p>
        </p:txBody>
      </p:sp>
      <p:sp>
        <p:nvSpPr>
          <p:cNvPr id="10" name="矩形 9"/>
          <p:cNvSpPr/>
          <p:nvPr/>
        </p:nvSpPr>
        <p:spPr>
          <a:xfrm>
            <a:off x="2610660" y="2084351"/>
            <a:ext cx="4676217" cy="830997"/>
          </a:xfrm>
          <a:prstGeom prst="rect">
            <a:avLst/>
          </a:prstGeom>
          <a:noFill/>
        </p:spPr>
        <p:txBody>
          <a:bodyPr wrap="none" lIns="91440" tIns="45720" rIns="91440" bIns="45720">
            <a:spAutoFit/>
          </a:bodyPr>
          <a:lstStyle/>
          <a:p>
            <a:pPr algn="ctr"/>
            <a:r>
              <a:rPr lang="en-US" altLang="zh-CN" sz="4800" dirty="0" smtClean="0">
                <a:ln w="0"/>
                <a:solidFill>
                  <a:srgbClr val="FF00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State of the Art</a:t>
            </a:r>
            <a:endParaRPr lang="zh-CN" altLang="en-US" sz="4800" cap="none" spc="0" dirty="0">
              <a:ln w="0"/>
              <a:solidFill>
                <a:srgbClr val="FF00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p:txBody>
      </p:sp>
      <p:sp>
        <p:nvSpPr>
          <p:cNvPr id="11" name="矩形 10"/>
          <p:cNvSpPr/>
          <p:nvPr/>
        </p:nvSpPr>
        <p:spPr>
          <a:xfrm>
            <a:off x="1920295" y="2984382"/>
            <a:ext cx="564577" cy="830997"/>
          </a:xfrm>
          <a:prstGeom prst="rect">
            <a:avLst/>
          </a:prstGeom>
          <a:noFill/>
        </p:spPr>
        <p:txBody>
          <a:bodyPr wrap="none" lIns="91440" tIns="45720" rIns="91440" bIns="45720">
            <a:spAutoFit/>
          </a:bodyPr>
          <a:lstStyle/>
          <a:p>
            <a:pPr algn="ctr"/>
            <a:r>
              <a:rPr lang="en-US" altLang="zh-CN" sz="4800" b="1" cap="none" spc="0" dirty="0" smtClean="0">
                <a:ln w="10160">
                  <a:solidFill>
                    <a:srgbClr val="00B050"/>
                  </a:solidFill>
                  <a:prstDash val="solid"/>
                </a:ln>
                <a:solidFill>
                  <a:srgbClr val="FFFFFF"/>
                </a:solidFill>
                <a:effectLst>
                  <a:outerShdw blurRad="38100" dist="22860" dir="5400000" algn="tl" rotWithShape="0">
                    <a:srgbClr val="000000">
                      <a:alpha val="30000"/>
                    </a:srgbClr>
                  </a:outerShdw>
                </a:effectLst>
                <a:latin typeface="微软雅黑" panose="020B0503020204020204" pitchFamily="34" charset="-122"/>
                <a:ea typeface="微软雅黑" panose="020B0503020204020204" pitchFamily="34" charset="-122"/>
              </a:rPr>
              <a:t>3</a:t>
            </a:r>
            <a:endParaRPr lang="zh-CN" altLang="en-US" sz="4800" b="1" cap="none" spc="0" dirty="0">
              <a:ln w="10160">
                <a:solidFill>
                  <a:srgbClr val="00B050"/>
                </a:solidFill>
                <a:prstDash val="solid"/>
              </a:ln>
              <a:solidFill>
                <a:srgbClr val="FFFFFF"/>
              </a:solidFill>
              <a:effectLst>
                <a:outerShdw blurRad="38100" dist="22860" dir="5400000" algn="tl" rotWithShape="0">
                  <a:srgbClr val="000000">
                    <a:alpha val="30000"/>
                  </a:srgbClr>
                </a:outerShdw>
              </a:effectLst>
              <a:latin typeface="微软雅黑" panose="020B0503020204020204" pitchFamily="34" charset="-122"/>
              <a:ea typeface="微软雅黑" panose="020B0503020204020204" pitchFamily="34" charset="-122"/>
            </a:endParaRPr>
          </a:p>
        </p:txBody>
      </p:sp>
      <p:sp>
        <p:nvSpPr>
          <p:cNvPr id="12" name="矩形 11"/>
          <p:cNvSpPr/>
          <p:nvPr/>
        </p:nvSpPr>
        <p:spPr>
          <a:xfrm>
            <a:off x="2653645" y="2974891"/>
            <a:ext cx="3586623" cy="830997"/>
          </a:xfrm>
          <a:prstGeom prst="rect">
            <a:avLst/>
          </a:prstGeom>
          <a:noFill/>
        </p:spPr>
        <p:txBody>
          <a:bodyPr wrap="none" lIns="91440" tIns="45720" rIns="91440" bIns="45720">
            <a:spAutoFit/>
          </a:bodyPr>
          <a:lstStyle/>
          <a:p>
            <a:pPr algn="ctr"/>
            <a:r>
              <a:rPr lang="en-US" altLang="zh-CN" sz="4800" cap="none" spc="0" dirty="0" smtClean="0">
                <a:ln w="0"/>
                <a:solidFill>
                  <a:srgbClr val="00B05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Our System</a:t>
            </a:r>
            <a:endParaRPr lang="zh-CN" altLang="en-US" sz="4800" cap="none" spc="0" dirty="0">
              <a:ln w="0"/>
              <a:solidFill>
                <a:srgbClr val="00B05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p:txBody>
      </p:sp>
      <p:sp>
        <p:nvSpPr>
          <p:cNvPr id="13" name="矩形 12"/>
          <p:cNvSpPr/>
          <p:nvPr/>
        </p:nvSpPr>
        <p:spPr>
          <a:xfrm>
            <a:off x="1921621" y="3860352"/>
            <a:ext cx="564577" cy="830997"/>
          </a:xfrm>
          <a:prstGeom prst="rect">
            <a:avLst/>
          </a:prstGeom>
          <a:noFill/>
        </p:spPr>
        <p:txBody>
          <a:bodyPr wrap="none" lIns="91440" tIns="45720" rIns="91440" bIns="45720">
            <a:spAutoFit/>
          </a:bodyPr>
          <a:lstStyle/>
          <a:p>
            <a:pPr algn="ctr"/>
            <a:r>
              <a:rPr lang="en-US" altLang="zh-CN" sz="4800" b="1" cap="none" spc="0" dirty="0" smtClean="0">
                <a:ln w="10160">
                  <a:solidFill>
                    <a:srgbClr val="0070C0"/>
                  </a:solidFill>
                  <a:prstDash val="solid"/>
                </a:ln>
                <a:solidFill>
                  <a:srgbClr val="FFFFFF"/>
                </a:solidFill>
                <a:effectLst>
                  <a:outerShdw blurRad="38100" dist="22860" dir="5400000" algn="tl" rotWithShape="0">
                    <a:srgbClr val="000000">
                      <a:alpha val="30000"/>
                    </a:srgbClr>
                  </a:outerShdw>
                </a:effectLst>
                <a:latin typeface="微软雅黑" panose="020B0503020204020204" pitchFamily="34" charset="-122"/>
                <a:ea typeface="微软雅黑" panose="020B0503020204020204" pitchFamily="34" charset="-122"/>
              </a:rPr>
              <a:t>4</a:t>
            </a:r>
            <a:endParaRPr lang="zh-CN" altLang="en-US" sz="4800" b="1" cap="none" spc="0" dirty="0">
              <a:ln w="10160">
                <a:solidFill>
                  <a:srgbClr val="0070C0"/>
                </a:solidFill>
                <a:prstDash val="solid"/>
              </a:ln>
              <a:solidFill>
                <a:srgbClr val="FFFFFF"/>
              </a:solidFill>
              <a:effectLst>
                <a:outerShdw blurRad="38100" dist="22860" dir="5400000" algn="tl" rotWithShape="0">
                  <a:srgbClr val="000000">
                    <a:alpha val="30000"/>
                  </a:srgbClr>
                </a:outerShdw>
              </a:effectLst>
              <a:latin typeface="微软雅黑" panose="020B0503020204020204" pitchFamily="34" charset="-122"/>
              <a:ea typeface="微软雅黑" panose="020B0503020204020204" pitchFamily="34" charset="-122"/>
            </a:endParaRPr>
          </a:p>
        </p:txBody>
      </p:sp>
      <p:sp>
        <p:nvSpPr>
          <p:cNvPr id="14" name="矩形 13"/>
          <p:cNvSpPr/>
          <p:nvPr/>
        </p:nvSpPr>
        <p:spPr>
          <a:xfrm>
            <a:off x="2666646" y="3850861"/>
            <a:ext cx="4594528" cy="830997"/>
          </a:xfrm>
          <a:prstGeom prst="rect">
            <a:avLst/>
          </a:prstGeom>
          <a:noFill/>
        </p:spPr>
        <p:txBody>
          <a:bodyPr wrap="none" lIns="91440" tIns="45720" rIns="91440" bIns="45720">
            <a:spAutoFit/>
          </a:bodyPr>
          <a:lstStyle/>
          <a:p>
            <a:pPr algn="ctr"/>
            <a:r>
              <a:rPr lang="en-US" altLang="zh-CN" sz="4800" dirty="0" smtClean="0">
                <a:ln w="0"/>
                <a:solidFill>
                  <a:schemeClr val="accent5"/>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Locating FBSes</a:t>
            </a:r>
            <a:endParaRPr lang="zh-CN" altLang="en-US" sz="4800" cap="none" spc="0" dirty="0">
              <a:ln w="0"/>
              <a:solidFill>
                <a:schemeClr val="accent5"/>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p:txBody>
      </p:sp>
      <p:sp>
        <p:nvSpPr>
          <p:cNvPr id="15" name="矩形 14"/>
          <p:cNvSpPr/>
          <p:nvPr/>
        </p:nvSpPr>
        <p:spPr>
          <a:xfrm>
            <a:off x="1945474" y="4862213"/>
            <a:ext cx="564577" cy="830997"/>
          </a:xfrm>
          <a:prstGeom prst="rect">
            <a:avLst/>
          </a:prstGeom>
          <a:noFill/>
        </p:spPr>
        <p:txBody>
          <a:bodyPr wrap="none" lIns="91440" tIns="45720" rIns="91440" bIns="45720">
            <a:spAutoFit/>
          </a:bodyPr>
          <a:lstStyle/>
          <a:p>
            <a:pPr algn="ctr"/>
            <a:r>
              <a:rPr lang="en-US" altLang="zh-CN" sz="4800" b="1" cap="none" spc="0" dirty="0" smtClean="0">
                <a:ln w="10160">
                  <a:solidFill>
                    <a:srgbClr val="002060"/>
                  </a:solidFill>
                  <a:prstDash val="solid"/>
                </a:ln>
                <a:solidFill>
                  <a:srgbClr val="FFFFFF"/>
                </a:solidFill>
                <a:effectLst>
                  <a:outerShdw blurRad="38100" dist="22860" dir="5400000" algn="tl" rotWithShape="0">
                    <a:srgbClr val="000000">
                      <a:alpha val="30000"/>
                    </a:srgbClr>
                  </a:outerShdw>
                </a:effectLst>
                <a:latin typeface="微软雅黑" panose="020B0503020204020204" pitchFamily="34" charset="-122"/>
                <a:ea typeface="微软雅黑" panose="020B0503020204020204" pitchFamily="34" charset="-122"/>
              </a:rPr>
              <a:t>5</a:t>
            </a:r>
            <a:endParaRPr lang="zh-CN" altLang="en-US" sz="4800" b="1" cap="none" spc="0" dirty="0">
              <a:ln w="10160">
                <a:solidFill>
                  <a:srgbClr val="002060"/>
                </a:solidFill>
                <a:prstDash val="solid"/>
              </a:ln>
              <a:solidFill>
                <a:srgbClr val="FFFFFF"/>
              </a:solidFill>
              <a:effectLst>
                <a:outerShdw blurRad="38100" dist="22860" dir="5400000" algn="tl" rotWithShape="0">
                  <a:srgbClr val="000000">
                    <a:alpha val="30000"/>
                  </a:srgbClr>
                </a:outerShdw>
              </a:effectLst>
              <a:latin typeface="微软雅黑" panose="020B0503020204020204" pitchFamily="34" charset="-122"/>
              <a:ea typeface="微软雅黑" panose="020B0503020204020204" pitchFamily="34" charset="-122"/>
            </a:endParaRPr>
          </a:p>
        </p:txBody>
      </p:sp>
      <p:sp>
        <p:nvSpPr>
          <p:cNvPr id="16" name="矩形 15"/>
          <p:cNvSpPr/>
          <p:nvPr/>
        </p:nvSpPr>
        <p:spPr>
          <a:xfrm>
            <a:off x="2700227" y="4852722"/>
            <a:ext cx="3002232" cy="830997"/>
          </a:xfrm>
          <a:prstGeom prst="rect">
            <a:avLst/>
          </a:prstGeom>
          <a:noFill/>
        </p:spPr>
        <p:txBody>
          <a:bodyPr wrap="none" lIns="91440" tIns="45720" rIns="91440" bIns="45720">
            <a:spAutoFit/>
          </a:bodyPr>
          <a:lstStyle/>
          <a:p>
            <a:pPr algn="ctr"/>
            <a:r>
              <a:rPr lang="en-US" altLang="zh-CN" sz="4800" cap="none" spc="0" dirty="0" smtClean="0">
                <a:ln w="0"/>
                <a:solidFill>
                  <a:srgbClr val="00206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Summary</a:t>
            </a:r>
            <a:endParaRPr lang="zh-CN" altLang="en-US" sz="4800" cap="none" spc="0" dirty="0">
              <a:ln w="0"/>
              <a:solidFill>
                <a:srgbClr val="00206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p:txBody>
      </p:sp>
      <p:sp>
        <p:nvSpPr>
          <p:cNvPr id="19" name="灯片编号占位符 18"/>
          <p:cNvSpPr>
            <a:spLocks noGrp="1"/>
          </p:cNvSpPr>
          <p:nvPr>
            <p:ph type="sldNum" sz="quarter" idx="12"/>
          </p:nvPr>
        </p:nvSpPr>
        <p:spPr/>
        <p:txBody>
          <a:bodyPr/>
          <a:lstStyle/>
          <a:p>
            <a:fld id="{523CE5A3-3300-4D41-99A4-0032E3512D03}" type="slidenum">
              <a:rPr lang="zh-CN" altLang="en-US" smtClean="0"/>
              <a:t>2</a:t>
            </a:fld>
            <a:endParaRPr lang="zh-CN" altLang="en-US" dirty="0"/>
          </a:p>
        </p:txBody>
      </p:sp>
    </p:spTree>
    <p:extLst>
      <p:ext uri="{BB962C8B-B14F-4D97-AF65-F5344CB8AC3E}">
        <p14:creationId xmlns:p14="http://schemas.microsoft.com/office/powerpoint/2010/main" val="2587905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0"/>
                                        </p:tgtEl>
                                      </p:cBhvr>
                                    </p:animEffect>
                                    <p:set>
                                      <p:cBhvr>
                                        <p:cTn id="10" dur="1" fill="hold">
                                          <p:stCondLst>
                                            <p:cond delay="499"/>
                                          </p:stCondLst>
                                        </p:cTn>
                                        <p:tgtEl>
                                          <p:spTgt spid="10"/>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11"/>
                                        </p:tgtEl>
                                      </p:cBhvr>
                                    </p:animEffect>
                                    <p:set>
                                      <p:cBhvr>
                                        <p:cTn id="13" dur="1" fill="hold">
                                          <p:stCondLst>
                                            <p:cond delay="499"/>
                                          </p:stCondLst>
                                        </p:cTn>
                                        <p:tgtEl>
                                          <p:spTgt spid="11"/>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12"/>
                                        </p:tgtEl>
                                      </p:cBhvr>
                                    </p:animEffect>
                                    <p:set>
                                      <p:cBhvr>
                                        <p:cTn id="16" dur="1" fill="hold">
                                          <p:stCondLst>
                                            <p:cond delay="499"/>
                                          </p:stCondLst>
                                        </p:cTn>
                                        <p:tgtEl>
                                          <p:spTgt spid="12"/>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13"/>
                                        </p:tgtEl>
                                      </p:cBhvr>
                                    </p:animEffect>
                                    <p:set>
                                      <p:cBhvr>
                                        <p:cTn id="19" dur="1" fill="hold">
                                          <p:stCondLst>
                                            <p:cond delay="499"/>
                                          </p:stCondLst>
                                        </p:cTn>
                                        <p:tgtEl>
                                          <p:spTgt spid="13"/>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14"/>
                                        </p:tgtEl>
                                      </p:cBhvr>
                                    </p:animEffect>
                                    <p:set>
                                      <p:cBhvr>
                                        <p:cTn id="22" dur="1" fill="hold">
                                          <p:stCondLst>
                                            <p:cond delay="499"/>
                                          </p:stCondLst>
                                        </p:cTn>
                                        <p:tgtEl>
                                          <p:spTgt spid="14"/>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15"/>
                                        </p:tgtEl>
                                      </p:cBhvr>
                                    </p:animEffect>
                                    <p:set>
                                      <p:cBhvr>
                                        <p:cTn id="25" dur="1" fill="hold">
                                          <p:stCondLst>
                                            <p:cond delay="499"/>
                                          </p:stCondLst>
                                        </p:cTn>
                                        <p:tgtEl>
                                          <p:spTgt spid="15"/>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16"/>
                                        </p:tgtEl>
                                      </p:cBhvr>
                                    </p:animEffect>
                                    <p:set>
                                      <p:cBhvr>
                                        <p:cTn id="28" dur="1" fill="hold">
                                          <p:stCondLst>
                                            <p:cond delay="499"/>
                                          </p:stCondLst>
                                        </p:cTn>
                                        <p:tgtEl>
                                          <p:spTgt spid="16"/>
                                        </p:tgtEl>
                                        <p:attrNameLst>
                                          <p:attrName>style.visibility</p:attrName>
                                        </p:attrNameLst>
                                      </p:cBhvr>
                                      <p:to>
                                        <p:strVal val="hidden"/>
                                      </p:to>
                                    </p:set>
                                  </p:childTnLst>
                                </p:cTn>
                              </p:par>
                              <p:par>
                                <p:cTn id="29" presetID="42" presetClass="path" presetSubtype="0" accel="50000" decel="50000" fill="hold" grpId="0" nodeType="withEffect">
                                  <p:stCondLst>
                                    <p:cond delay="0"/>
                                  </p:stCondLst>
                                  <p:childTnLst>
                                    <p:animMotion origin="layout" path="M 0 0 L 0 0.25 E" pathEditMode="relative" ptsTypes="">
                                      <p:cBhvr>
                                        <p:cTn id="30" dur="1000" fill="hold"/>
                                        <p:tgtEl>
                                          <p:spTgt spid="6"/>
                                        </p:tgtEl>
                                        <p:attrNameLst>
                                          <p:attrName>ppt_x</p:attrName>
                                          <p:attrName>ppt_y</p:attrName>
                                        </p:attrNameLst>
                                      </p:cBhvr>
                                    </p:animMotion>
                                  </p:childTnLst>
                                </p:cTn>
                              </p:par>
                              <p:par>
                                <p:cTn id="31" presetID="42" presetClass="path" presetSubtype="0" accel="50000" decel="50000" fill="hold" grpId="0" nodeType="withEffect">
                                  <p:stCondLst>
                                    <p:cond delay="0"/>
                                  </p:stCondLst>
                                  <p:childTnLst>
                                    <p:animMotion origin="layout" path="M 0 0 L 0 0.25 E" pathEditMode="relative" ptsTypes="">
                                      <p:cBhvr>
                                        <p:cTn id="32" dur="1000" fill="hold"/>
                                        <p:tgtEl>
                                          <p:spTgt spid="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11" grpId="0"/>
      <p:bldP spid="12" grpId="0"/>
      <p:bldP spid="13" grpId="0"/>
      <p:bldP spid="14" grpId="0"/>
      <p:bldP spid="15"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523CE5A3-3300-4D41-99A4-0032E3512D03}" type="slidenum">
              <a:rPr lang="zh-CN" altLang="en-US" smtClean="0"/>
              <a:t>20</a:t>
            </a:fld>
            <a:endParaRPr lang="zh-CN" altLang="en-US"/>
          </a:p>
        </p:txBody>
      </p:sp>
      <p:sp>
        <p:nvSpPr>
          <p:cNvPr id="5" name="矩形 4"/>
          <p:cNvSpPr/>
          <p:nvPr/>
        </p:nvSpPr>
        <p:spPr>
          <a:xfrm>
            <a:off x="563762" y="200834"/>
            <a:ext cx="8016555" cy="707886"/>
          </a:xfrm>
          <a:prstGeom prst="rect">
            <a:avLst/>
          </a:prstGeom>
        </p:spPr>
        <p:txBody>
          <a:bodyPr wrap="none">
            <a:spAutoFit/>
          </a:bodyPr>
          <a:lstStyle/>
          <a:p>
            <a:pPr algn="ctr"/>
            <a:r>
              <a:rPr lang="en-US" altLang="zh-CN" sz="4000" dirty="0" smtClean="0">
                <a:solidFill>
                  <a:srgbClr val="00B050"/>
                </a:solidFill>
                <a:latin typeface="微软雅黑" panose="020B0503020204020204" pitchFamily="34" charset="-122"/>
                <a:ea typeface="微软雅黑" panose="020B0503020204020204" pitchFamily="34" charset="-122"/>
              </a:rPr>
              <a:t>Baidu PhoneGuard Users Opt-in</a:t>
            </a:r>
            <a:endParaRPr lang="zh-CN" altLang="en-US" sz="4000" dirty="0">
              <a:solidFill>
                <a:srgbClr val="00B050"/>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3"/>
          <a:stretch>
            <a:fillRect/>
          </a:stretch>
        </p:blipFill>
        <p:spPr>
          <a:xfrm>
            <a:off x="854597" y="2638804"/>
            <a:ext cx="4188779" cy="3663815"/>
          </a:xfrm>
          <a:prstGeom prst="rect">
            <a:avLst/>
          </a:prstGeom>
        </p:spPr>
      </p:pic>
      <p:pic>
        <p:nvPicPr>
          <p:cNvPr id="9" name="图片 8"/>
          <p:cNvPicPr>
            <a:picLocks noChangeAspect="1"/>
          </p:cNvPicPr>
          <p:nvPr/>
        </p:nvPicPr>
        <p:blipFill>
          <a:blip r:embed="rId4"/>
          <a:stretch>
            <a:fillRect/>
          </a:stretch>
        </p:blipFill>
        <p:spPr>
          <a:xfrm>
            <a:off x="854597" y="1292620"/>
            <a:ext cx="876038" cy="876421"/>
          </a:xfrm>
          <a:prstGeom prst="rect">
            <a:avLst/>
          </a:prstGeom>
        </p:spPr>
      </p:pic>
      <p:sp>
        <p:nvSpPr>
          <p:cNvPr id="10" name="文本框 9"/>
          <p:cNvSpPr txBox="1"/>
          <p:nvPr/>
        </p:nvSpPr>
        <p:spPr>
          <a:xfrm>
            <a:off x="1897900" y="1203762"/>
            <a:ext cx="2883208" cy="1054135"/>
          </a:xfrm>
          <a:prstGeom prst="rect">
            <a:avLst/>
          </a:prstGeom>
          <a:noFill/>
        </p:spPr>
        <p:txBody>
          <a:bodyPr wrap="square" rtlCol="0">
            <a:spAutoFit/>
          </a:bodyPr>
          <a:lstStyle/>
          <a:p>
            <a:pPr algn="ctr">
              <a:lnSpc>
                <a:spcPts val="2500"/>
              </a:lnSpc>
            </a:pPr>
            <a:r>
              <a:rPr lang="en-US" altLang="zh-CN" sz="2400" dirty="0" smtClean="0">
                <a:latin typeface="Arial Unicode MS" panose="020B0604020202020204" pitchFamily="34" charset="-122"/>
                <a:ea typeface="Arial Unicode MS" panose="020B0604020202020204" pitchFamily="34" charset="-122"/>
                <a:cs typeface="Arial Unicode MS" panose="020B0604020202020204" pitchFamily="34" charset="-122"/>
              </a:rPr>
              <a:t>Report multiple fields of </a:t>
            </a:r>
            <a:r>
              <a:rPr lang="en-US" altLang="zh-CN" sz="2400" b="1" dirty="0" smtClean="0">
                <a:solidFill>
                  <a:srgbClr val="FF0000"/>
                </a:solidFill>
                <a:latin typeface="Arial Unicode MS" panose="020B0604020202020204" pitchFamily="34" charset="-122"/>
                <a:ea typeface="Arial Unicode MS" panose="020B0604020202020204" pitchFamily="34" charset="-122"/>
                <a:cs typeface="Arial Unicode MS" panose="020B0604020202020204" pitchFamily="34" charset="-122"/>
              </a:rPr>
              <a:t>suspicious</a:t>
            </a:r>
            <a:r>
              <a:rPr lang="en-US" altLang="zh-CN" sz="2400" dirty="0" smtClean="0">
                <a:latin typeface="Arial Unicode MS" panose="020B0604020202020204" pitchFamily="34" charset="-122"/>
                <a:ea typeface="Arial Unicode MS" panose="020B0604020202020204" pitchFamily="34" charset="-122"/>
                <a:cs typeface="Arial Unicode MS" panose="020B0604020202020204" pitchFamily="34" charset="-122"/>
              </a:rPr>
              <a:t> SMS messages</a:t>
            </a:r>
            <a:endParaRPr lang="zh-CN" altLang="en-US" sz="24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11" name="左大括号 10"/>
          <p:cNvSpPr/>
          <p:nvPr/>
        </p:nvSpPr>
        <p:spPr>
          <a:xfrm>
            <a:off x="5043376" y="1170529"/>
            <a:ext cx="328773" cy="1120599"/>
          </a:xfrm>
          <a:prstGeom prst="lef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2" name="矩形 11"/>
          <p:cNvSpPr/>
          <p:nvPr/>
        </p:nvSpPr>
        <p:spPr>
          <a:xfrm>
            <a:off x="5436781" y="1000312"/>
            <a:ext cx="3462669" cy="1515800"/>
          </a:xfrm>
          <a:prstGeom prst="rect">
            <a:avLst/>
          </a:prstGeom>
        </p:spPr>
        <p:txBody>
          <a:bodyPr wrap="square">
            <a:spAutoFit/>
          </a:bodyPr>
          <a:lstStyle/>
          <a:p>
            <a:pPr marL="285750" indent="-285750">
              <a:buFont typeface="Wingdings" panose="05000000000000000000" pitchFamily="2" charset="2"/>
              <a:buChar char="p"/>
            </a:pPr>
            <a:r>
              <a:rPr lang="en-US" altLang="zh-CN" sz="2000" dirty="0" smtClean="0">
                <a:solidFill>
                  <a:srgbClr val="FF0000"/>
                </a:solidFill>
                <a:latin typeface="Arial Unicode MS" panose="020B0604020202020204" pitchFamily="34" charset="-122"/>
                <a:ea typeface="Arial Unicode MS" panose="020B0604020202020204" pitchFamily="34" charset="-122"/>
                <a:cs typeface="Arial Unicode MS" panose="020B0604020202020204" pitchFamily="34" charset="-122"/>
              </a:rPr>
              <a:t>S</a:t>
            </a:r>
            <a:r>
              <a:rPr lang="zh-CN" altLang="en-US" sz="2000" dirty="0" smtClean="0">
                <a:solidFill>
                  <a:srgbClr val="FF0000"/>
                </a:solidFill>
                <a:latin typeface="Arial Unicode MS" panose="020B0604020202020204" pitchFamily="34" charset="-122"/>
                <a:ea typeface="Arial Unicode MS" panose="020B0604020202020204" pitchFamily="34" charset="-122"/>
                <a:cs typeface="Arial Unicode MS" panose="020B0604020202020204" pitchFamily="34" charset="-122"/>
              </a:rPr>
              <a:t>ender</a:t>
            </a:r>
            <a:r>
              <a:rPr lang="zh-CN" altLang="en-US" sz="2000" dirty="0">
                <a:solidFill>
                  <a:srgbClr val="FF0000"/>
                </a:solidFill>
                <a:latin typeface="Arial Unicode MS" panose="020B0604020202020204" pitchFamily="34" charset="-122"/>
                <a:ea typeface="Arial Unicode MS" panose="020B0604020202020204" pitchFamily="34" charset="-122"/>
                <a:cs typeface="Arial Unicode MS" panose="020B0604020202020204" pitchFamily="34" charset="-122"/>
              </a:rPr>
              <a:t>’s number is not in the recipient’s contact </a:t>
            </a:r>
            <a:r>
              <a:rPr lang="zh-CN" altLang="en-US" sz="2000" dirty="0" smtClean="0">
                <a:solidFill>
                  <a:srgbClr val="FF0000"/>
                </a:solidFill>
                <a:latin typeface="Arial Unicode MS" panose="020B0604020202020204" pitchFamily="34" charset="-122"/>
                <a:ea typeface="Arial Unicode MS" panose="020B0604020202020204" pitchFamily="34" charset="-122"/>
                <a:cs typeface="Arial Unicode MS" panose="020B0604020202020204" pitchFamily="34" charset="-122"/>
              </a:rPr>
              <a:t>list</a:t>
            </a:r>
            <a:endParaRPr lang="en-US" altLang="zh-CN" sz="2000" dirty="0" smtClean="0">
              <a:solidFill>
                <a:srgbClr val="FF0000"/>
              </a:solidFill>
              <a:latin typeface="Arial Unicode MS" panose="020B0604020202020204" pitchFamily="34" charset="-122"/>
              <a:ea typeface="Arial Unicode MS" panose="020B0604020202020204" pitchFamily="34" charset="-122"/>
              <a:cs typeface="Arial Unicode MS" panose="020B0604020202020204" pitchFamily="34" charset="-122"/>
            </a:endParaRPr>
          </a:p>
          <a:p>
            <a:pPr marL="285750" indent="-285750">
              <a:lnSpc>
                <a:spcPts val="1500"/>
              </a:lnSpc>
              <a:buFont typeface="Wingdings" panose="05000000000000000000" pitchFamily="2" charset="2"/>
              <a:buChar char="p"/>
            </a:pPr>
            <a:endParaRPr lang="en-US" altLang="zh-CN" sz="2000" dirty="0" smtClean="0">
              <a:solidFill>
                <a:srgbClr val="FF0000"/>
              </a:solidFill>
              <a:latin typeface="Arial Unicode MS" panose="020B0604020202020204" pitchFamily="34" charset="-122"/>
              <a:ea typeface="Arial Unicode MS" panose="020B0604020202020204" pitchFamily="34" charset="-122"/>
              <a:cs typeface="Arial Unicode MS" panose="020B0604020202020204" pitchFamily="34" charset="-122"/>
            </a:endParaRPr>
          </a:p>
          <a:p>
            <a:pPr marL="285750" indent="-285750">
              <a:buFont typeface="Wingdings" panose="05000000000000000000" pitchFamily="2" charset="2"/>
              <a:buChar char="p"/>
            </a:pPr>
            <a:r>
              <a:rPr lang="en-US" altLang="zh-CN" sz="2000" dirty="0" smtClean="0">
                <a:solidFill>
                  <a:srgbClr val="FF0000"/>
                </a:solidFill>
                <a:latin typeface="Arial Unicode MS" panose="020B0604020202020204" pitchFamily="34" charset="-122"/>
                <a:ea typeface="Arial Unicode MS" panose="020B0604020202020204" pitchFamily="34" charset="-122"/>
                <a:cs typeface="Arial Unicode MS" panose="020B0604020202020204" pitchFamily="34" charset="-122"/>
              </a:rPr>
              <a:t>Sender’s </a:t>
            </a:r>
            <a:r>
              <a:rPr lang="zh-CN" altLang="en-US" sz="2000" dirty="0" smtClean="0">
                <a:solidFill>
                  <a:srgbClr val="FF0000"/>
                </a:solidFill>
                <a:latin typeface="Arial Unicode MS" panose="020B0604020202020204" pitchFamily="34" charset="-122"/>
                <a:ea typeface="Arial Unicode MS" panose="020B0604020202020204" pitchFamily="34" charset="-122"/>
                <a:cs typeface="Arial Unicode MS" panose="020B0604020202020204" pitchFamily="34" charset="-122"/>
              </a:rPr>
              <a:t>number </a:t>
            </a:r>
            <a:r>
              <a:rPr lang="zh-CN" altLang="en-US" sz="2000" dirty="0">
                <a:solidFill>
                  <a:srgbClr val="FF0000"/>
                </a:solidFill>
                <a:latin typeface="Arial Unicode MS" panose="020B0604020202020204" pitchFamily="34" charset="-122"/>
                <a:ea typeface="Arial Unicode MS" panose="020B0604020202020204" pitchFamily="34" charset="-122"/>
                <a:cs typeface="Arial Unicode MS" panose="020B0604020202020204" pitchFamily="34" charset="-122"/>
              </a:rPr>
              <a:t>is an authoritative number</a:t>
            </a:r>
          </a:p>
        </p:txBody>
      </p:sp>
      <p:pic>
        <p:nvPicPr>
          <p:cNvPr id="15" name="图片 14"/>
          <p:cNvPicPr>
            <a:picLocks noChangeAspect="1"/>
          </p:cNvPicPr>
          <p:nvPr/>
        </p:nvPicPr>
        <p:blipFill>
          <a:blip r:embed="rId5"/>
          <a:stretch>
            <a:fillRect/>
          </a:stretch>
        </p:blipFill>
        <p:spPr>
          <a:xfrm>
            <a:off x="5092747" y="2735603"/>
            <a:ext cx="2929635" cy="3401257"/>
          </a:xfrm>
          <a:prstGeom prst="rect">
            <a:avLst/>
          </a:prstGeom>
        </p:spPr>
      </p:pic>
      <p:sp>
        <p:nvSpPr>
          <p:cNvPr id="16" name="圆角矩形 15"/>
          <p:cNvSpPr/>
          <p:nvPr/>
        </p:nvSpPr>
        <p:spPr>
          <a:xfrm>
            <a:off x="910856" y="2916948"/>
            <a:ext cx="4107712" cy="1991750"/>
          </a:xfrm>
          <a:prstGeom prst="roundRect">
            <a:avLst/>
          </a:prstGeom>
          <a:solidFill>
            <a:schemeClr val="bg1">
              <a:alpha val="0"/>
            </a:schemeClr>
          </a:solid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17"/>
          <p:cNvPicPr>
            <a:picLocks noChangeAspect="1"/>
          </p:cNvPicPr>
          <p:nvPr/>
        </p:nvPicPr>
        <p:blipFill>
          <a:blip r:embed="rId6"/>
          <a:stretch>
            <a:fillRect/>
          </a:stretch>
        </p:blipFill>
        <p:spPr>
          <a:xfrm>
            <a:off x="854597" y="5501741"/>
            <a:ext cx="703828" cy="704813"/>
          </a:xfrm>
          <a:prstGeom prst="rect">
            <a:avLst/>
          </a:prstGeom>
        </p:spPr>
      </p:pic>
      <p:sp>
        <p:nvSpPr>
          <p:cNvPr id="13" name="圆角矩形 12"/>
          <p:cNvSpPr/>
          <p:nvPr/>
        </p:nvSpPr>
        <p:spPr>
          <a:xfrm>
            <a:off x="1607796" y="5329815"/>
            <a:ext cx="3173312" cy="923699"/>
          </a:xfrm>
          <a:prstGeom prst="roundRect">
            <a:avLst/>
          </a:prstGeom>
          <a:solidFill>
            <a:schemeClr val="bg1">
              <a:alpha val="0"/>
            </a:schemeClr>
          </a:solid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812668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2000"/>
                                        <p:tgtEl>
                                          <p:spTgt spid="16"/>
                                        </p:tgtEl>
                                      </p:cBhvr>
                                    </p:animEffect>
                                  </p:childTnLst>
                                </p:cTn>
                              </p:par>
                              <p:par>
                                <p:cTn id="8" presetID="22" presetClass="entr" presetSubtype="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up)">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heel(1)">
                                      <p:cBhvr>
                                        <p:cTn id="18" dur="20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up)">
                                      <p:cBhvr>
                                        <p:cTn id="23" dur="500"/>
                                        <p:tgtEl>
                                          <p:spTgt spid="11"/>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up)">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6" grpId="0" animBg="1"/>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523CE5A3-3300-4D41-99A4-0032E3512D03}" type="slidenum">
              <a:rPr lang="zh-CN" altLang="en-US" smtClean="0"/>
              <a:t>21</a:t>
            </a:fld>
            <a:endParaRPr lang="zh-CN" altLang="en-US"/>
          </a:p>
        </p:txBody>
      </p:sp>
      <p:sp>
        <p:nvSpPr>
          <p:cNvPr id="5" name="矩形 4"/>
          <p:cNvSpPr/>
          <p:nvPr/>
        </p:nvSpPr>
        <p:spPr>
          <a:xfrm>
            <a:off x="2824631" y="200834"/>
            <a:ext cx="3494804" cy="707886"/>
          </a:xfrm>
          <a:prstGeom prst="rect">
            <a:avLst/>
          </a:prstGeom>
        </p:spPr>
        <p:txBody>
          <a:bodyPr wrap="none">
            <a:spAutoFit/>
          </a:bodyPr>
          <a:lstStyle/>
          <a:p>
            <a:pPr algn="ctr"/>
            <a:r>
              <a:rPr lang="en-US" altLang="zh-CN" sz="4000" dirty="0" smtClean="0">
                <a:solidFill>
                  <a:srgbClr val="4472C4"/>
                </a:solidFill>
                <a:latin typeface="微软雅黑" panose="020B0503020204020204" pitchFamily="34" charset="-122"/>
                <a:ea typeface="微软雅黑" panose="020B0503020204020204" pitchFamily="34" charset="-122"/>
              </a:rPr>
              <a:t>Five Methods</a:t>
            </a:r>
            <a:endParaRPr lang="zh-CN" altLang="en-US" sz="4000" dirty="0">
              <a:solidFill>
                <a:srgbClr val="4472C4"/>
              </a:solidFill>
              <a:latin typeface="微软雅黑" panose="020B0503020204020204" pitchFamily="34" charset="-122"/>
              <a:ea typeface="微软雅黑" panose="020B0503020204020204" pitchFamily="34" charset="-122"/>
            </a:endParaRPr>
          </a:p>
        </p:txBody>
      </p:sp>
      <p:graphicFrame>
        <p:nvGraphicFramePr>
          <p:cNvPr id="2" name="图示 1"/>
          <p:cNvGraphicFramePr/>
          <p:nvPr>
            <p:extLst>
              <p:ext uri="{D42A27DB-BD31-4B8C-83A1-F6EECF244321}">
                <p14:modId xmlns:p14="http://schemas.microsoft.com/office/powerpoint/2010/main" val="1257647396"/>
              </p:ext>
            </p:extLst>
          </p:nvPr>
        </p:nvGraphicFramePr>
        <p:xfrm>
          <a:off x="1410980" y="1279133"/>
          <a:ext cx="6772383" cy="49624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文本框 6"/>
          <p:cNvSpPr txBox="1"/>
          <p:nvPr/>
        </p:nvSpPr>
        <p:spPr>
          <a:xfrm>
            <a:off x="5836083" y="1619382"/>
            <a:ext cx="1345549" cy="412934"/>
          </a:xfrm>
          <a:prstGeom prst="rect">
            <a:avLst/>
          </a:prstGeom>
          <a:noFill/>
        </p:spPr>
        <p:txBody>
          <a:bodyPr wrap="square" rtlCol="0">
            <a:spAutoFit/>
          </a:bodyPr>
          <a:lstStyle/>
          <a:p>
            <a:pPr algn="ctr">
              <a:lnSpc>
                <a:spcPts val="2500"/>
              </a:lnSpc>
            </a:pPr>
            <a:r>
              <a:rPr lang="en-US" altLang="zh-CN" sz="3200" dirty="0" smtClean="0">
                <a:latin typeface="Arial Unicode MS" panose="020B0604020202020204" pitchFamily="34" charset="-122"/>
                <a:ea typeface="Arial Unicode MS" panose="020B0604020202020204" pitchFamily="34" charset="-122"/>
                <a:cs typeface="Arial Unicode MS" panose="020B0604020202020204" pitchFamily="34" charset="-122"/>
              </a:rPr>
              <a:t>0.23%</a:t>
            </a:r>
            <a:endParaRPr lang="zh-CN" altLang="en-US" sz="32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8" name="文本框 7"/>
          <p:cNvSpPr txBox="1"/>
          <p:nvPr/>
        </p:nvSpPr>
        <p:spPr>
          <a:xfrm>
            <a:off x="7755639" y="3086876"/>
            <a:ext cx="1206848" cy="412934"/>
          </a:xfrm>
          <a:prstGeom prst="rect">
            <a:avLst/>
          </a:prstGeom>
          <a:noFill/>
        </p:spPr>
        <p:txBody>
          <a:bodyPr wrap="square" rtlCol="0">
            <a:spAutoFit/>
          </a:bodyPr>
          <a:lstStyle/>
          <a:p>
            <a:pPr algn="ctr">
              <a:lnSpc>
                <a:spcPts val="2500"/>
              </a:lnSpc>
            </a:pPr>
            <a:r>
              <a:rPr lang="en-US" altLang="zh-CN" sz="2400" dirty="0" smtClean="0">
                <a:latin typeface="Arial Unicode MS" panose="020B0604020202020204" pitchFamily="34" charset="-122"/>
                <a:ea typeface="Arial Unicode MS" panose="020B0604020202020204" pitchFamily="34" charset="-122"/>
                <a:cs typeface="Arial Unicode MS" panose="020B0604020202020204" pitchFamily="34" charset="-122"/>
              </a:rPr>
              <a:t>0.15%</a:t>
            </a:r>
            <a:endParaRPr lang="zh-CN" altLang="en-US" sz="24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9" name="文本框 8"/>
          <p:cNvSpPr txBox="1"/>
          <p:nvPr/>
        </p:nvSpPr>
        <p:spPr>
          <a:xfrm>
            <a:off x="7042932" y="5458089"/>
            <a:ext cx="1206848" cy="412934"/>
          </a:xfrm>
          <a:prstGeom prst="rect">
            <a:avLst/>
          </a:prstGeom>
          <a:noFill/>
        </p:spPr>
        <p:txBody>
          <a:bodyPr wrap="square" rtlCol="0">
            <a:spAutoFit/>
          </a:bodyPr>
          <a:lstStyle/>
          <a:p>
            <a:pPr algn="ctr">
              <a:lnSpc>
                <a:spcPts val="2500"/>
              </a:lnSpc>
            </a:pPr>
            <a:r>
              <a:rPr lang="en-US" altLang="zh-CN" sz="2400" dirty="0" smtClean="0">
                <a:latin typeface="Arial Unicode MS" panose="020B0604020202020204" pitchFamily="34" charset="-122"/>
                <a:ea typeface="Arial Unicode MS" panose="020B0604020202020204" pitchFamily="34" charset="-122"/>
                <a:cs typeface="Arial Unicode MS" panose="020B0604020202020204" pitchFamily="34" charset="-122"/>
              </a:rPr>
              <a:t>0.16%</a:t>
            </a:r>
            <a:endParaRPr lang="zh-CN" altLang="en-US" sz="24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10" name="文本框 9"/>
          <p:cNvSpPr txBox="1"/>
          <p:nvPr/>
        </p:nvSpPr>
        <p:spPr>
          <a:xfrm>
            <a:off x="395552" y="5668706"/>
            <a:ext cx="2155859" cy="412934"/>
          </a:xfrm>
          <a:prstGeom prst="rect">
            <a:avLst/>
          </a:prstGeom>
          <a:noFill/>
        </p:spPr>
        <p:txBody>
          <a:bodyPr wrap="square" rtlCol="0">
            <a:spAutoFit/>
          </a:bodyPr>
          <a:lstStyle/>
          <a:p>
            <a:pPr algn="ctr">
              <a:lnSpc>
                <a:spcPts val="2500"/>
              </a:lnSpc>
            </a:pPr>
            <a:r>
              <a:rPr lang="en-US" altLang="zh-CN" sz="6600" dirty="0" smtClean="0">
                <a:latin typeface="Arial Unicode MS" panose="020B0604020202020204" pitchFamily="34" charset="-122"/>
                <a:ea typeface="Arial Unicode MS" panose="020B0604020202020204" pitchFamily="34" charset="-122"/>
                <a:cs typeface="Arial Unicode MS" panose="020B0604020202020204" pitchFamily="34" charset="-122"/>
              </a:rPr>
              <a:t>4.1%</a:t>
            </a:r>
            <a:endParaRPr lang="zh-CN" altLang="en-US" sz="66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11" name="文本框 10"/>
          <p:cNvSpPr txBox="1"/>
          <p:nvPr/>
        </p:nvSpPr>
        <p:spPr>
          <a:xfrm>
            <a:off x="267125" y="3163931"/>
            <a:ext cx="1630163" cy="412934"/>
          </a:xfrm>
          <a:prstGeom prst="rect">
            <a:avLst/>
          </a:prstGeom>
          <a:noFill/>
        </p:spPr>
        <p:txBody>
          <a:bodyPr wrap="square" rtlCol="0">
            <a:spAutoFit/>
          </a:bodyPr>
          <a:lstStyle/>
          <a:p>
            <a:pPr algn="ctr">
              <a:lnSpc>
                <a:spcPts val="2500"/>
              </a:lnSpc>
            </a:pPr>
            <a:r>
              <a:rPr lang="en-US" altLang="zh-CN" sz="4000" dirty="0" smtClean="0">
                <a:latin typeface="Arial Unicode MS" panose="020B0604020202020204" pitchFamily="34" charset="-122"/>
                <a:ea typeface="Arial Unicode MS" panose="020B0604020202020204" pitchFamily="34" charset="-122"/>
                <a:cs typeface="Arial Unicode MS" panose="020B0604020202020204" pitchFamily="34" charset="-122"/>
              </a:rPr>
              <a:t>0.39%</a:t>
            </a:r>
            <a:endParaRPr lang="zh-CN" altLang="en-US" sz="40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12" name="文本框 11"/>
          <p:cNvSpPr txBox="1"/>
          <p:nvPr/>
        </p:nvSpPr>
        <p:spPr>
          <a:xfrm>
            <a:off x="3353322" y="3353150"/>
            <a:ext cx="2863149" cy="1323439"/>
          </a:xfrm>
          <a:prstGeom prst="rect">
            <a:avLst/>
          </a:prstGeom>
          <a:noFill/>
        </p:spPr>
        <p:txBody>
          <a:bodyPr wrap="square" rtlCol="0">
            <a:spAutoFit/>
          </a:bodyPr>
          <a:lstStyle/>
          <a:p>
            <a:pPr algn="ctr"/>
            <a:r>
              <a:rPr lang="en-US" altLang="zh-CN" sz="4000" b="1" dirty="0" smtClean="0">
                <a:latin typeface="Segoe UI Black" panose="020B0A02040204020203" pitchFamily="34" charset="0"/>
                <a:ea typeface="Segoe UI Black" panose="020B0A02040204020203" pitchFamily="34" charset="0"/>
                <a:cs typeface="Segoe UI Black" panose="020B0A02040204020203" pitchFamily="34" charset="0"/>
              </a:rPr>
              <a:t>~100M users</a:t>
            </a:r>
            <a:endParaRPr lang="zh-CN" altLang="en-US" sz="4000" b="1" dirty="0">
              <a:latin typeface="Segoe UI Black" panose="020B0A02040204020203" pitchFamily="34" charset="0"/>
              <a:ea typeface="Arial Unicode MS" panose="020B0604020202020204" pitchFamily="34" charset="-122"/>
              <a:cs typeface="Segoe UI Black" panose="020B0A02040204020203" pitchFamily="34" charset="0"/>
            </a:endParaRPr>
          </a:p>
        </p:txBody>
      </p:sp>
    </p:spTree>
    <p:extLst>
      <p:ext uri="{BB962C8B-B14F-4D97-AF65-F5344CB8AC3E}">
        <p14:creationId xmlns:p14="http://schemas.microsoft.com/office/powerpoint/2010/main" val="427163034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523CE5A3-3300-4D41-99A4-0032E3512D03}" type="slidenum">
              <a:rPr lang="zh-CN" altLang="en-US" smtClean="0"/>
              <a:t>22</a:t>
            </a:fld>
            <a:endParaRPr lang="zh-CN" altLang="en-US"/>
          </a:p>
        </p:txBody>
      </p:sp>
      <p:sp>
        <p:nvSpPr>
          <p:cNvPr id="5" name="矩形 4"/>
          <p:cNvSpPr/>
          <p:nvPr/>
        </p:nvSpPr>
        <p:spPr>
          <a:xfrm>
            <a:off x="584092" y="200834"/>
            <a:ext cx="7975901" cy="707886"/>
          </a:xfrm>
          <a:prstGeom prst="rect">
            <a:avLst/>
          </a:prstGeom>
        </p:spPr>
        <p:txBody>
          <a:bodyPr wrap="none">
            <a:spAutoFit/>
          </a:bodyPr>
          <a:lstStyle/>
          <a:p>
            <a:pPr algn="ctr"/>
            <a:r>
              <a:rPr lang="en-US" altLang="zh-CN" sz="4000" dirty="0">
                <a:solidFill>
                  <a:srgbClr val="4472C4"/>
                </a:solidFill>
                <a:latin typeface="微软雅黑" panose="020B0503020204020204" pitchFamily="34" charset="-122"/>
                <a:ea typeface="微软雅黑" panose="020B0503020204020204" pitchFamily="34" charset="-122"/>
              </a:rPr>
              <a:t>3</a:t>
            </a:r>
            <a:r>
              <a:rPr lang="en-US" altLang="zh-CN" sz="4000" dirty="0" smtClean="0">
                <a:solidFill>
                  <a:srgbClr val="4472C4"/>
                </a:solidFill>
                <a:latin typeface="微软雅黑" panose="020B0503020204020204" pitchFamily="34" charset="-122"/>
                <a:ea typeface="微软雅黑" panose="020B0503020204020204" pitchFamily="34" charset="-122"/>
              </a:rPr>
              <a:t>.1 Signal Strength Examination</a:t>
            </a:r>
            <a:endParaRPr lang="zh-CN" altLang="en-US" sz="4000" dirty="0">
              <a:solidFill>
                <a:srgbClr val="4472C4"/>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3"/>
          <a:stretch>
            <a:fillRect/>
          </a:stretch>
        </p:blipFill>
        <p:spPr>
          <a:xfrm>
            <a:off x="399156" y="1916424"/>
            <a:ext cx="4657106" cy="3522854"/>
          </a:xfrm>
          <a:prstGeom prst="rect">
            <a:avLst/>
          </a:prstGeom>
        </p:spPr>
      </p:pic>
      <p:sp>
        <p:nvSpPr>
          <p:cNvPr id="6" name="矩形 5"/>
          <p:cNvSpPr/>
          <p:nvPr/>
        </p:nvSpPr>
        <p:spPr>
          <a:xfrm rot="16200000">
            <a:off x="3594979" y="1027639"/>
            <a:ext cx="904415" cy="1107996"/>
          </a:xfrm>
          <a:prstGeom prst="rect">
            <a:avLst/>
          </a:prstGeom>
        </p:spPr>
        <p:txBody>
          <a:bodyPr wrap="none">
            <a:spAutoFit/>
          </a:bodyPr>
          <a:lstStyle/>
          <a:p>
            <a:r>
              <a:rPr lang="zh-CN" altLang="en-US" sz="6600" dirty="0" smtClean="0">
                <a:solidFill>
                  <a:srgbClr val="FF0000"/>
                </a:solidFill>
              </a:rPr>
              <a:t>☜</a:t>
            </a:r>
            <a:endParaRPr lang="zh-CN" altLang="en-US" sz="6600" dirty="0">
              <a:solidFill>
                <a:srgbClr val="FF0000"/>
              </a:solidFill>
            </a:endParaRPr>
          </a:p>
        </p:txBody>
      </p:sp>
      <p:sp>
        <p:nvSpPr>
          <p:cNvPr id="7" name="椭圆 6"/>
          <p:cNvSpPr/>
          <p:nvPr/>
        </p:nvSpPr>
        <p:spPr>
          <a:xfrm>
            <a:off x="3949582" y="1957520"/>
            <a:ext cx="97604" cy="106693"/>
          </a:xfrm>
          <a:prstGeom prst="ellipse">
            <a:avLst/>
          </a:prstGeom>
          <a:solidFill>
            <a:schemeClr val="bg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itchFamily="34" charset="-122"/>
              <a:ea typeface="微软雅黑" pitchFamily="34" charset="-122"/>
            </a:endParaRPr>
          </a:p>
        </p:txBody>
      </p:sp>
      <p:sp>
        <p:nvSpPr>
          <p:cNvPr id="8" name="文本框 7"/>
          <p:cNvSpPr txBox="1"/>
          <p:nvPr/>
        </p:nvSpPr>
        <p:spPr>
          <a:xfrm>
            <a:off x="4243589" y="1375170"/>
            <a:ext cx="1340415" cy="412934"/>
          </a:xfrm>
          <a:prstGeom prst="rect">
            <a:avLst/>
          </a:prstGeom>
          <a:noFill/>
        </p:spPr>
        <p:txBody>
          <a:bodyPr wrap="square" rtlCol="0">
            <a:spAutoFit/>
          </a:bodyPr>
          <a:lstStyle/>
          <a:p>
            <a:pPr algn="ctr">
              <a:lnSpc>
                <a:spcPts val="2500"/>
              </a:lnSpc>
            </a:pPr>
            <a:r>
              <a:rPr lang="en-US" altLang="zh-CN" sz="2400" dirty="0" smtClean="0">
                <a:solidFill>
                  <a:srgbClr val="FF0000"/>
                </a:solidFill>
                <a:latin typeface="Arial Unicode MS" panose="020B0604020202020204" pitchFamily="34" charset="-122"/>
                <a:ea typeface="Arial Unicode MS" panose="020B0604020202020204" pitchFamily="34" charset="-122"/>
                <a:cs typeface="Arial Unicode MS" panose="020B0604020202020204" pitchFamily="34" charset="-122"/>
              </a:rPr>
              <a:t>-40 </a:t>
            </a:r>
            <a:r>
              <a:rPr lang="en-US" altLang="zh-CN" sz="2400" dirty="0" err="1" smtClean="0">
                <a:solidFill>
                  <a:srgbClr val="FF0000"/>
                </a:solidFill>
                <a:latin typeface="Arial Unicode MS" panose="020B0604020202020204" pitchFamily="34" charset="-122"/>
                <a:ea typeface="Arial Unicode MS" panose="020B0604020202020204" pitchFamily="34" charset="-122"/>
                <a:cs typeface="Arial Unicode MS" panose="020B0604020202020204" pitchFamily="34" charset="-122"/>
              </a:rPr>
              <a:t>dBm</a:t>
            </a:r>
            <a:endParaRPr lang="zh-CN" altLang="en-US" sz="2400" dirty="0">
              <a:solidFill>
                <a:srgbClr val="FF0000"/>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pic>
        <p:nvPicPr>
          <p:cNvPr id="11" name="图片 10"/>
          <p:cNvPicPr>
            <a:picLocks noChangeAspect="1"/>
          </p:cNvPicPr>
          <p:nvPr/>
        </p:nvPicPr>
        <p:blipFill>
          <a:blip r:embed="rId4"/>
          <a:stretch>
            <a:fillRect/>
          </a:stretch>
        </p:blipFill>
        <p:spPr>
          <a:xfrm>
            <a:off x="5534394" y="2064213"/>
            <a:ext cx="3181303" cy="2887718"/>
          </a:xfrm>
          <a:prstGeom prst="rect">
            <a:avLst/>
          </a:prstGeom>
        </p:spPr>
      </p:pic>
      <p:sp>
        <p:nvSpPr>
          <p:cNvPr id="10" name="圆角矩形标注 9"/>
          <p:cNvSpPr/>
          <p:nvPr/>
        </p:nvSpPr>
        <p:spPr>
          <a:xfrm>
            <a:off x="5933327" y="5020306"/>
            <a:ext cx="2782370" cy="1102186"/>
          </a:xfrm>
          <a:prstGeom prst="wedgeRoundRectCallout">
            <a:avLst>
              <a:gd name="adj1" fmla="val -12379"/>
              <a:gd name="adj2" fmla="val -139240"/>
              <a:gd name="adj3" fmla="val 16667"/>
            </a:avLst>
          </a:prstGeom>
          <a:solidFill>
            <a:srgbClr val="E0AAA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smtClean="0"/>
              <a:t>0.23% of user-reported </a:t>
            </a:r>
            <a:r>
              <a:rPr lang="en-US" altLang="zh-CN" sz="2400" dirty="0"/>
              <a:t>s</a:t>
            </a:r>
            <a:r>
              <a:rPr lang="en-US" altLang="zh-CN" sz="2400" dirty="0" smtClean="0"/>
              <a:t>uspicious SMS messages</a:t>
            </a:r>
            <a:endParaRPr lang="zh-CN" altLang="en-US" sz="2400" dirty="0"/>
          </a:p>
        </p:txBody>
      </p:sp>
    </p:spTree>
    <p:extLst>
      <p:ext uri="{BB962C8B-B14F-4D97-AF65-F5344CB8AC3E}">
        <p14:creationId xmlns:p14="http://schemas.microsoft.com/office/powerpoint/2010/main" val="296054847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523CE5A3-3300-4D41-99A4-0032E3512D03}" type="slidenum">
              <a:rPr lang="zh-CN" altLang="en-US" smtClean="0"/>
              <a:t>23</a:t>
            </a:fld>
            <a:endParaRPr lang="zh-CN" altLang="en-US"/>
          </a:p>
        </p:txBody>
      </p:sp>
      <p:sp>
        <p:nvSpPr>
          <p:cNvPr id="5" name="矩形 4"/>
          <p:cNvSpPr/>
          <p:nvPr/>
        </p:nvSpPr>
        <p:spPr>
          <a:xfrm>
            <a:off x="1296117" y="200834"/>
            <a:ext cx="6551858" cy="707886"/>
          </a:xfrm>
          <a:prstGeom prst="rect">
            <a:avLst/>
          </a:prstGeom>
        </p:spPr>
        <p:txBody>
          <a:bodyPr wrap="none">
            <a:spAutoFit/>
          </a:bodyPr>
          <a:lstStyle/>
          <a:p>
            <a:pPr algn="ctr"/>
            <a:r>
              <a:rPr lang="en-US" altLang="zh-CN" sz="4000" dirty="0">
                <a:solidFill>
                  <a:srgbClr val="4472C4"/>
                </a:solidFill>
                <a:latin typeface="微软雅黑" panose="020B0503020204020204" pitchFamily="34" charset="-122"/>
                <a:ea typeface="微软雅黑" panose="020B0503020204020204" pitchFamily="34" charset="-122"/>
              </a:rPr>
              <a:t>3</a:t>
            </a:r>
            <a:r>
              <a:rPr lang="en-US" altLang="zh-CN" sz="4000" dirty="0" smtClean="0">
                <a:solidFill>
                  <a:srgbClr val="4472C4"/>
                </a:solidFill>
                <a:latin typeface="微软雅黑" panose="020B0503020204020204" pitchFamily="34" charset="-122"/>
                <a:ea typeface="微软雅黑" panose="020B0503020204020204" pitchFamily="34" charset="-122"/>
              </a:rPr>
              <a:t>.2 BS ID Syntax Checking</a:t>
            </a:r>
            <a:endParaRPr lang="zh-CN" altLang="en-US" sz="4000" dirty="0">
              <a:solidFill>
                <a:srgbClr val="4472C4"/>
              </a:solidFill>
              <a:latin typeface="微软雅黑" panose="020B0503020204020204" pitchFamily="34" charset="-122"/>
              <a:ea typeface="微软雅黑" panose="020B0503020204020204" pitchFamily="34" charset="-122"/>
            </a:endParaRPr>
          </a:p>
        </p:txBody>
      </p:sp>
      <p:sp>
        <p:nvSpPr>
          <p:cNvPr id="2" name="矩形 1"/>
          <p:cNvSpPr/>
          <p:nvPr/>
        </p:nvSpPr>
        <p:spPr>
          <a:xfrm>
            <a:off x="1443592" y="1220326"/>
            <a:ext cx="6083525" cy="646331"/>
          </a:xfrm>
          <a:prstGeom prst="rect">
            <a:avLst/>
          </a:prstGeom>
        </p:spPr>
        <p:txBody>
          <a:bodyPr wrap="none">
            <a:spAutoFit/>
          </a:bodyPr>
          <a:lstStyle/>
          <a:p>
            <a:r>
              <a:rPr lang="zh-CN" altLang="en-US" sz="3600" dirty="0"/>
              <a:t>BS ID = MCC + MNC + LAC + CID</a:t>
            </a:r>
          </a:p>
        </p:txBody>
      </p:sp>
      <p:sp>
        <p:nvSpPr>
          <p:cNvPr id="6" name="文本框 5"/>
          <p:cNvSpPr txBox="1"/>
          <p:nvPr/>
        </p:nvSpPr>
        <p:spPr>
          <a:xfrm>
            <a:off x="613225" y="1993187"/>
            <a:ext cx="8224462" cy="1569660"/>
          </a:xfrm>
          <a:prstGeom prst="rect">
            <a:avLst/>
          </a:prstGeom>
          <a:noFill/>
        </p:spPr>
        <p:txBody>
          <a:bodyPr wrap="square" rtlCol="0">
            <a:spAutoFit/>
          </a:bodyPr>
          <a:lstStyle/>
          <a:p>
            <a:pPr marL="285750" indent="-285750">
              <a:buFont typeface="Wingdings" panose="05000000000000000000" pitchFamily="2" charset="2"/>
              <a:buChar char="p"/>
            </a:pPr>
            <a:r>
              <a:rPr lang="en-US" altLang="zh-CN" sz="2400" dirty="0" smtClean="0">
                <a:latin typeface="Arial Unicode MS" panose="020B0604020202020204" pitchFamily="34" charset="-122"/>
                <a:ea typeface="Arial Unicode MS" panose="020B0604020202020204" pitchFamily="34" charset="-122"/>
                <a:cs typeface="Arial Unicode MS" panose="020B0604020202020204" pitchFamily="34" charset="-122"/>
              </a:rPr>
              <a:t> MCC: Mobile Country Code, 3 digits</a:t>
            </a:r>
          </a:p>
          <a:p>
            <a:pPr marL="285750" indent="-285750">
              <a:buFont typeface="Wingdings" panose="05000000000000000000" pitchFamily="2" charset="2"/>
              <a:buChar char="p"/>
            </a:pPr>
            <a:r>
              <a:rPr lang="en-US" altLang="zh-CN" sz="2400" dirty="0">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sz="2400" dirty="0" smtClean="0">
                <a:latin typeface="Arial Unicode MS" panose="020B0604020202020204" pitchFamily="34" charset="-122"/>
                <a:ea typeface="Arial Unicode MS" panose="020B0604020202020204" pitchFamily="34" charset="-122"/>
                <a:cs typeface="Arial Unicode MS" panose="020B0604020202020204" pitchFamily="34" charset="-122"/>
              </a:rPr>
              <a:t>MNC: Mobile Network Code, 2 digits</a:t>
            </a:r>
          </a:p>
          <a:p>
            <a:pPr marL="285750" indent="-285750">
              <a:buFont typeface="Wingdings" panose="05000000000000000000" pitchFamily="2" charset="2"/>
              <a:buChar char="p"/>
            </a:pPr>
            <a:r>
              <a:rPr lang="en-US" altLang="zh-CN" sz="2400" dirty="0">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sz="2400" dirty="0" smtClean="0">
                <a:latin typeface="Arial Unicode MS" panose="020B0604020202020204" pitchFamily="34" charset="-122"/>
                <a:ea typeface="Arial Unicode MS" panose="020B0604020202020204" pitchFamily="34" charset="-122"/>
                <a:cs typeface="Arial Unicode MS" panose="020B0604020202020204" pitchFamily="34" charset="-122"/>
              </a:rPr>
              <a:t>LAC: Location Area Code, 16 bits</a:t>
            </a:r>
          </a:p>
          <a:p>
            <a:pPr marL="285750" indent="-285750">
              <a:buFont typeface="Wingdings" panose="05000000000000000000" pitchFamily="2" charset="2"/>
              <a:buChar char="p"/>
            </a:pPr>
            <a:r>
              <a:rPr lang="en-US" altLang="zh-CN" sz="2400" dirty="0">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sz="2400" dirty="0" smtClean="0">
                <a:latin typeface="Arial Unicode MS" panose="020B0604020202020204" pitchFamily="34" charset="-122"/>
                <a:ea typeface="Arial Unicode MS" panose="020B0604020202020204" pitchFamily="34" charset="-122"/>
                <a:cs typeface="Arial Unicode MS" panose="020B0604020202020204" pitchFamily="34" charset="-122"/>
              </a:rPr>
              <a:t>CID: Cell Identity, 16 bits for 2G/3G and 28 bits for 4G</a:t>
            </a:r>
            <a:endParaRPr lang="zh-CN" altLang="en-US" sz="24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7" name="圆角矩形 6"/>
          <p:cNvSpPr/>
          <p:nvPr/>
        </p:nvSpPr>
        <p:spPr>
          <a:xfrm>
            <a:off x="613225" y="4223119"/>
            <a:ext cx="7755579" cy="1318246"/>
          </a:xfrm>
          <a:prstGeom prst="roundRect">
            <a:avLst/>
          </a:prstGeom>
          <a:solidFill>
            <a:srgbClr val="4472C4"/>
          </a:solidFill>
        </p:spPr>
        <p:style>
          <a:lnRef idx="3">
            <a:schemeClr val="lt1"/>
          </a:lnRef>
          <a:fillRef idx="1">
            <a:schemeClr val="accent6"/>
          </a:fillRef>
          <a:effectRef idx="1">
            <a:schemeClr val="accent6"/>
          </a:effectRef>
          <a:fontRef idx="minor">
            <a:schemeClr val="lt1"/>
          </a:fontRef>
        </p:style>
        <p:txBody>
          <a:bodyPr rtlCol="0" anchor="ctr"/>
          <a:lstStyle/>
          <a:p>
            <a:r>
              <a:rPr lang="en-US" altLang="zh-CN" sz="3200" dirty="0">
                <a:latin typeface="Arial Unicode MS" panose="020B0604020202020204" pitchFamily="34" charset="-122"/>
                <a:ea typeface="Arial Unicode MS" panose="020B0604020202020204" pitchFamily="34" charset="-122"/>
                <a:cs typeface="Arial Unicode MS" panose="020B0604020202020204" pitchFamily="34" charset="-122"/>
              </a:rPr>
              <a:t>0.15% of suspicious messages were sent by BSes </a:t>
            </a:r>
            <a:r>
              <a:rPr lang="en-US" altLang="zh-CN" sz="3200" dirty="0" smtClean="0">
                <a:latin typeface="Arial Unicode MS" panose="020B0604020202020204" pitchFamily="34" charset="-122"/>
                <a:ea typeface="Arial Unicode MS" panose="020B0604020202020204" pitchFamily="34" charset="-122"/>
                <a:cs typeface="Arial Unicode MS" panose="020B0604020202020204" pitchFamily="34" charset="-122"/>
              </a:rPr>
              <a:t>with syntactically </a:t>
            </a:r>
            <a:r>
              <a:rPr lang="en-US" altLang="zh-CN" sz="3200" dirty="0">
                <a:latin typeface="Arial Unicode MS" panose="020B0604020202020204" pitchFamily="34" charset="-122"/>
                <a:ea typeface="Arial Unicode MS" panose="020B0604020202020204" pitchFamily="34" charset="-122"/>
                <a:cs typeface="Arial Unicode MS" panose="020B0604020202020204" pitchFamily="34" charset="-122"/>
              </a:rPr>
              <a:t>invalid IDs</a:t>
            </a:r>
            <a:endParaRPr lang="zh-CN" altLang="en-US" sz="32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Tree>
    <p:extLst>
      <p:ext uri="{BB962C8B-B14F-4D97-AF65-F5344CB8AC3E}">
        <p14:creationId xmlns:p14="http://schemas.microsoft.com/office/powerpoint/2010/main" val="163222214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523CE5A3-3300-4D41-99A4-0032E3512D03}" type="slidenum">
              <a:rPr lang="zh-CN" altLang="en-US" smtClean="0"/>
              <a:t>24</a:t>
            </a:fld>
            <a:endParaRPr lang="zh-CN" altLang="en-US"/>
          </a:p>
        </p:txBody>
      </p:sp>
      <p:sp>
        <p:nvSpPr>
          <p:cNvPr id="5" name="矩形 4"/>
          <p:cNvSpPr/>
          <p:nvPr/>
        </p:nvSpPr>
        <p:spPr>
          <a:xfrm>
            <a:off x="950416" y="200834"/>
            <a:ext cx="7243266" cy="707886"/>
          </a:xfrm>
          <a:prstGeom prst="rect">
            <a:avLst/>
          </a:prstGeom>
        </p:spPr>
        <p:txBody>
          <a:bodyPr wrap="none">
            <a:spAutoFit/>
          </a:bodyPr>
          <a:lstStyle/>
          <a:p>
            <a:pPr algn="ctr"/>
            <a:r>
              <a:rPr lang="en-US" altLang="zh-CN" sz="4000" dirty="0">
                <a:solidFill>
                  <a:srgbClr val="4472C4"/>
                </a:solidFill>
                <a:latin typeface="微软雅黑" panose="020B0503020204020204" pitchFamily="34" charset="-122"/>
                <a:ea typeface="微软雅黑" panose="020B0503020204020204" pitchFamily="34" charset="-122"/>
              </a:rPr>
              <a:t>3</a:t>
            </a:r>
            <a:r>
              <a:rPr lang="en-US" altLang="zh-CN" sz="4000" dirty="0" smtClean="0">
                <a:solidFill>
                  <a:srgbClr val="4472C4"/>
                </a:solidFill>
                <a:latin typeface="微软雅黑" panose="020B0503020204020204" pitchFamily="34" charset="-122"/>
                <a:ea typeface="微软雅黑" panose="020B0503020204020204" pitchFamily="34" charset="-122"/>
              </a:rPr>
              <a:t>.3 Message Content Mining</a:t>
            </a:r>
            <a:endParaRPr lang="zh-CN" altLang="en-US" sz="4000" dirty="0">
              <a:solidFill>
                <a:srgbClr val="4472C4"/>
              </a:solidFill>
              <a:latin typeface="微软雅黑" panose="020B0503020204020204" pitchFamily="34" charset="-122"/>
              <a:ea typeface="微软雅黑" panose="020B0503020204020204" pitchFamily="34" charset="-122"/>
            </a:endParaRPr>
          </a:p>
        </p:txBody>
      </p:sp>
      <p:sp>
        <p:nvSpPr>
          <p:cNvPr id="2" name="矩形 1"/>
          <p:cNvSpPr/>
          <p:nvPr/>
        </p:nvSpPr>
        <p:spPr>
          <a:xfrm>
            <a:off x="357420" y="1112648"/>
            <a:ext cx="8712934" cy="954107"/>
          </a:xfrm>
          <a:prstGeom prst="rect">
            <a:avLst/>
          </a:prstGeom>
        </p:spPr>
        <p:txBody>
          <a:bodyPr wrap="square">
            <a:spAutoFit/>
          </a:bodyPr>
          <a:lstStyle/>
          <a:p>
            <a:pPr marL="285750" indent="-285750">
              <a:buFont typeface="Wingdings" panose="05000000000000000000" pitchFamily="2" charset="2"/>
              <a:buChar char="p"/>
            </a:pPr>
            <a:r>
              <a:rPr lang="en-US" altLang="zh-CN" sz="2800" dirty="0" smtClean="0"/>
              <a:t> </a:t>
            </a:r>
            <a:r>
              <a:rPr lang="en-US" altLang="zh-CN" sz="2800" b="1" dirty="0" smtClean="0"/>
              <a:t>B</a:t>
            </a:r>
            <a:r>
              <a:rPr lang="zh-CN" altLang="en-US" sz="2800" b="1" dirty="0" smtClean="0"/>
              <a:t>ag</a:t>
            </a:r>
            <a:r>
              <a:rPr lang="zh-CN" altLang="en-US" sz="2800" b="1" dirty="0"/>
              <a:t>-of-words </a:t>
            </a:r>
            <a:r>
              <a:rPr lang="zh-CN" altLang="en-US" sz="2800" b="1" dirty="0" smtClean="0"/>
              <a:t>SVM </a:t>
            </a:r>
            <a:r>
              <a:rPr lang="en-US" altLang="zh-CN" sz="2800" b="1" dirty="0" smtClean="0"/>
              <a:t>(Support Vector Machine)</a:t>
            </a:r>
            <a:r>
              <a:rPr lang="zh-CN" altLang="en-US" sz="2800" b="1" dirty="0" smtClean="0"/>
              <a:t> </a:t>
            </a:r>
            <a:r>
              <a:rPr lang="zh-CN" altLang="en-US" sz="2800" b="1" dirty="0"/>
              <a:t>classifier </a:t>
            </a:r>
            <a:r>
              <a:rPr lang="zh-CN" altLang="en-US" sz="2800" dirty="0"/>
              <a:t>trained on 200,000 </a:t>
            </a:r>
            <a:r>
              <a:rPr lang="zh-CN" altLang="en-US" sz="2800" dirty="0" smtClean="0"/>
              <a:t>hand</a:t>
            </a:r>
            <a:r>
              <a:rPr lang="en-US" altLang="zh-CN" sz="2800" dirty="0" smtClean="0"/>
              <a:t>-</a:t>
            </a:r>
            <a:r>
              <a:rPr lang="zh-CN" altLang="en-US" sz="2800" dirty="0" smtClean="0"/>
              <a:t>labeled </a:t>
            </a:r>
            <a:r>
              <a:rPr lang="zh-CN" altLang="en-US" sz="2800" dirty="0"/>
              <a:t>SMS messages</a:t>
            </a:r>
          </a:p>
        </p:txBody>
      </p:sp>
      <p:sp>
        <p:nvSpPr>
          <p:cNvPr id="6" name="矩形 5"/>
          <p:cNvSpPr/>
          <p:nvPr/>
        </p:nvSpPr>
        <p:spPr>
          <a:xfrm>
            <a:off x="870091" y="2066755"/>
            <a:ext cx="5506950" cy="2677656"/>
          </a:xfrm>
          <a:prstGeom prst="rect">
            <a:avLst/>
          </a:prstGeom>
        </p:spPr>
        <p:txBody>
          <a:bodyPr wrap="square">
            <a:spAutoFit/>
          </a:bodyPr>
          <a:lstStyle/>
          <a:p>
            <a:pPr marL="514350" indent="-514350">
              <a:buFont typeface="+mj-ea"/>
              <a:buAutoNum type="circleNumDbPlain"/>
            </a:pPr>
            <a:r>
              <a:rPr lang="en-US" altLang="zh-CN" sz="2400" dirty="0" smtClean="0"/>
              <a:t>Labelling suspicious messages;</a:t>
            </a:r>
          </a:p>
          <a:p>
            <a:pPr marL="514350" indent="-514350">
              <a:buFont typeface="+mj-ea"/>
              <a:buAutoNum type="circleNumDbPlain"/>
            </a:pPr>
            <a:r>
              <a:rPr lang="en-US" altLang="zh-CN" sz="2400" dirty="0" smtClean="0"/>
              <a:t>Word segmentation;</a:t>
            </a:r>
          </a:p>
          <a:p>
            <a:pPr marL="514350" indent="-514350">
              <a:buFont typeface="+mj-ea"/>
              <a:buAutoNum type="circleNumDbPlain"/>
            </a:pPr>
            <a:r>
              <a:rPr lang="en-US" altLang="zh-CN" sz="2400" dirty="0" smtClean="0"/>
              <a:t>Feature extraction;</a:t>
            </a:r>
          </a:p>
          <a:p>
            <a:pPr marL="514350" indent="-514350">
              <a:buFont typeface="+mj-ea"/>
              <a:buAutoNum type="circleNumDbPlain"/>
            </a:pPr>
            <a:r>
              <a:rPr lang="en-US" altLang="zh-CN" sz="2400" dirty="0" smtClean="0"/>
              <a:t>Quantizing the feature vector;</a:t>
            </a:r>
          </a:p>
          <a:p>
            <a:pPr marL="514350" indent="-514350">
              <a:buFont typeface="+mj-ea"/>
              <a:buAutoNum type="circleNumDbPlain"/>
            </a:pPr>
            <a:r>
              <a:rPr lang="en-US" altLang="zh-CN" sz="2400" dirty="0" smtClean="0"/>
              <a:t>Training the SVM model;</a:t>
            </a:r>
          </a:p>
          <a:p>
            <a:pPr marL="514350" indent="-514350">
              <a:buFont typeface="+mj-ea"/>
              <a:buAutoNum type="circleNumDbPlain"/>
            </a:pPr>
            <a:r>
              <a:rPr lang="en-US" altLang="zh-CN" sz="2400" dirty="0" smtClean="0"/>
              <a:t>Preprocessing the test set;</a:t>
            </a:r>
          </a:p>
          <a:p>
            <a:pPr marL="514350" indent="-514350">
              <a:buFont typeface="+mj-ea"/>
              <a:buAutoNum type="circleNumDbPlain"/>
            </a:pPr>
            <a:r>
              <a:rPr lang="en-US" altLang="zh-CN" sz="2400" dirty="0" smtClean="0"/>
              <a:t>SVM classification of the test set.</a:t>
            </a:r>
            <a:endParaRPr lang="zh-CN" altLang="en-US" sz="2400" dirty="0"/>
          </a:p>
        </p:txBody>
      </p:sp>
      <p:sp>
        <p:nvSpPr>
          <p:cNvPr id="7" name="圆角矩形 6"/>
          <p:cNvSpPr/>
          <p:nvPr/>
        </p:nvSpPr>
        <p:spPr>
          <a:xfrm>
            <a:off x="804883" y="4891258"/>
            <a:ext cx="7496635" cy="1318246"/>
          </a:xfrm>
          <a:prstGeom prst="roundRect">
            <a:avLst/>
          </a:prstGeom>
          <a:solidFill>
            <a:srgbClr val="4472C4"/>
          </a:solidFill>
        </p:spPr>
        <p:style>
          <a:lnRef idx="3">
            <a:schemeClr val="lt1"/>
          </a:lnRef>
          <a:fillRef idx="1">
            <a:schemeClr val="accent6"/>
          </a:fillRef>
          <a:effectRef idx="1">
            <a:schemeClr val="accent6"/>
          </a:effectRef>
          <a:fontRef idx="minor">
            <a:schemeClr val="lt1"/>
          </a:fontRef>
        </p:style>
        <p:txBody>
          <a:bodyPr rtlCol="0" anchor="ctr"/>
          <a:lstStyle/>
          <a:p>
            <a:r>
              <a:rPr lang="en-US" altLang="zh-CN" sz="2800" dirty="0">
                <a:latin typeface="Arial Unicode MS" panose="020B0604020202020204" pitchFamily="34" charset="-122"/>
                <a:ea typeface="Arial Unicode MS" panose="020B0604020202020204" pitchFamily="34" charset="-122"/>
                <a:cs typeface="Arial Unicode MS" panose="020B0604020202020204" pitchFamily="34" charset="-122"/>
              </a:rPr>
              <a:t>0.16% of suspicious messages came from authoritative phone numbers and were determined to contain </a:t>
            </a:r>
            <a:r>
              <a:rPr lang="en-US" altLang="zh-CN" sz="2800" dirty="0" smtClean="0">
                <a:latin typeface="Arial Unicode MS" panose="020B0604020202020204" pitchFamily="34" charset="-122"/>
                <a:ea typeface="Arial Unicode MS" panose="020B0604020202020204" pitchFamily="34" charset="-122"/>
                <a:cs typeface="Arial Unicode MS" panose="020B0604020202020204" pitchFamily="34" charset="-122"/>
              </a:rPr>
              <a:t>fraud </a:t>
            </a:r>
            <a:r>
              <a:rPr lang="en-US" altLang="zh-CN" sz="2800" dirty="0">
                <a:latin typeface="Arial Unicode MS" panose="020B0604020202020204" pitchFamily="34" charset="-122"/>
                <a:ea typeface="Arial Unicode MS" panose="020B0604020202020204" pitchFamily="34" charset="-122"/>
                <a:cs typeface="Arial Unicode MS" panose="020B0604020202020204" pitchFamily="34" charset="-122"/>
              </a:rPr>
              <a:t>text content</a:t>
            </a:r>
            <a:endParaRPr lang="zh-CN" altLang="en-US" sz="28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8" name="圆角矩形标注 7"/>
          <p:cNvSpPr/>
          <p:nvPr/>
        </p:nvSpPr>
        <p:spPr>
          <a:xfrm>
            <a:off x="6000107" y="2677454"/>
            <a:ext cx="2301411" cy="1582211"/>
          </a:xfrm>
          <a:prstGeom prst="wedgeRoundRectCallout">
            <a:avLst>
              <a:gd name="adj1" fmla="val -78450"/>
              <a:gd name="adj2" fmla="val -87292"/>
              <a:gd name="adj3" fmla="val 1666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Wingdings" panose="05000000000000000000" pitchFamily="2" charset="2"/>
              <a:buChar char="l"/>
            </a:pPr>
            <a:r>
              <a:rPr lang="en-US" altLang="zh-CN" sz="2400" dirty="0" smtClean="0"/>
              <a:t>Computation intensive</a:t>
            </a:r>
          </a:p>
          <a:p>
            <a:pPr marL="342900" indent="-342900" algn="ctr">
              <a:buFont typeface="Wingdings" panose="05000000000000000000" pitchFamily="2" charset="2"/>
              <a:buChar char="l"/>
            </a:pPr>
            <a:r>
              <a:rPr lang="en-US" altLang="zh-CN" sz="2400" dirty="0" smtClean="0"/>
              <a:t>Violation of user privacy</a:t>
            </a:r>
            <a:endParaRPr lang="zh-CN" altLang="en-US" sz="2400" dirty="0"/>
          </a:p>
        </p:txBody>
      </p:sp>
    </p:spTree>
    <p:extLst>
      <p:ext uri="{BB962C8B-B14F-4D97-AF65-F5344CB8AC3E}">
        <p14:creationId xmlns:p14="http://schemas.microsoft.com/office/powerpoint/2010/main" val="4097727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523CE5A3-3300-4D41-99A4-0032E3512D03}" type="slidenum">
              <a:rPr lang="zh-CN" altLang="en-US" smtClean="0"/>
              <a:t>25</a:t>
            </a:fld>
            <a:endParaRPr lang="zh-CN" altLang="en-US"/>
          </a:p>
        </p:txBody>
      </p:sp>
      <p:sp>
        <p:nvSpPr>
          <p:cNvPr id="5" name="矩形 4"/>
          <p:cNvSpPr/>
          <p:nvPr/>
        </p:nvSpPr>
        <p:spPr>
          <a:xfrm>
            <a:off x="897002" y="200834"/>
            <a:ext cx="7350090" cy="707886"/>
          </a:xfrm>
          <a:prstGeom prst="rect">
            <a:avLst/>
          </a:prstGeom>
        </p:spPr>
        <p:txBody>
          <a:bodyPr wrap="none">
            <a:spAutoFit/>
          </a:bodyPr>
          <a:lstStyle/>
          <a:p>
            <a:pPr algn="ctr"/>
            <a:r>
              <a:rPr lang="en-US" altLang="zh-CN" sz="4000" dirty="0">
                <a:solidFill>
                  <a:srgbClr val="4472C4"/>
                </a:solidFill>
                <a:latin typeface="微软雅黑" panose="020B0503020204020204" pitchFamily="34" charset="-122"/>
                <a:ea typeface="微软雅黑" panose="020B0503020204020204" pitchFamily="34" charset="-122"/>
              </a:rPr>
              <a:t>3</a:t>
            </a:r>
            <a:r>
              <a:rPr lang="en-US" altLang="zh-CN" sz="4000" dirty="0" smtClean="0">
                <a:solidFill>
                  <a:srgbClr val="4472C4"/>
                </a:solidFill>
                <a:latin typeface="微软雅黑" panose="020B0503020204020204" pitchFamily="34" charset="-122"/>
                <a:ea typeface="微软雅黑" panose="020B0503020204020204" pitchFamily="34" charset="-122"/>
              </a:rPr>
              <a:t>.4 BS-</a:t>
            </a:r>
            <a:r>
              <a:rPr lang="en-US" altLang="zh-CN" sz="4000" dirty="0" err="1" smtClean="0">
                <a:solidFill>
                  <a:srgbClr val="4472C4"/>
                </a:solidFill>
                <a:latin typeface="微软雅黑" panose="020B0503020204020204" pitchFamily="34" charset="-122"/>
                <a:ea typeface="微软雅黑" panose="020B0503020204020204" pitchFamily="34" charset="-122"/>
              </a:rPr>
              <a:t>WiFi</a:t>
            </a:r>
            <a:r>
              <a:rPr lang="en-US" altLang="zh-CN" sz="4000" dirty="0" smtClean="0">
                <a:solidFill>
                  <a:srgbClr val="4472C4"/>
                </a:solidFill>
                <a:latin typeface="微软雅黑" panose="020B0503020204020204" pitchFamily="34" charset="-122"/>
                <a:ea typeface="微软雅黑" panose="020B0503020204020204" pitchFamily="34" charset="-122"/>
              </a:rPr>
              <a:t> Location Analysis</a:t>
            </a:r>
            <a:endParaRPr lang="zh-CN" altLang="en-US" sz="4000" dirty="0">
              <a:solidFill>
                <a:srgbClr val="4472C4"/>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3"/>
          <a:stretch>
            <a:fillRect/>
          </a:stretch>
        </p:blipFill>
        <p:spPr>
          <a:xfrm>
            <a:off x="561786" y="1179874"/>
            <a:ext cx="4188779" cy="3663815"/>
          </a:xfrm>
          <a:prstGeom prst="rect">
            <a:avLst/>
          </a:prstGeom>
        </p:spPr>
      </p:pic>
      <p:sp>
        <p:nvSpPr>
          <p:cNvPr id="7" name="圆角矩形 6"/>
          <p:cNvSpPr/>
          <p:nvPr/>
        </p:nvSpPr>
        <p:spPr>
          <a:xfrm>
            <a:off x="582334" y="1880171"/>
            <a:ext cx="4107712" cy="244229"/>
          </a:xfrm>
          <a:prstGeom prst="roundRect">
            <a:avLst/>
          </a:prstGeom>
          <a:solidFill>
            <a:schemeClr val="bg1">
              <a:alpha val="0"/>
            </a:schemeClr>
          </a:solid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a:blip r:embed="rId4"/>
          <a:stretch>
            <a:fillRect/>
          </a:stretch>
        </p:blipFill>
        <p:spPr>
          <a:xfrm>
            <a:off x="561786" y="4042811"/>
            <a:ext cx="703828" cy="704813"/>
          </a:xfrm>
          <a:prstGeom prst="rect">
            <a:avLst/>
          </a:prstGeom>
        </p:spPr>
      </p:pic>
      <p:sp>
        <p:nvSpPr>
          <p:cNvPr id="9" name="圆角矩形 8"/>
          <p:cNvSpPr/>
          <p:nvPr/>
        </p:nvSpPr>
        <p:spPr>
          <a:xfrm>
            <a:off x="561786" y="3903394"/>
            <a:ext cx="4107712" cy="889500"/>
          </a:xfrm>
          <a:prstGeom prst="roundRect">
            <a:avLst/>
          </a:prstGeom>
          <a:solidFill>
            <a:schemeClr val="bg1">
              <a:alpha val="0"/>
            </a:schemeClr>
          </a:solid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右箭头 1"/>
          <p:cNvSpPr/>
          <p:nvPr/>
        </p:nvSpPr>
        <p:spPr>
          <a:xfrm>
            <a:off x="4988106" y="1848173"/>
            <a:ext cx="714054" cy="3082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5702160" y="1832762"/>
            <a:ext cx="2162710" cy="419923"/>
          </a:xfrm>
          <a:prstGeom prst="rect">
            <a:avLst/>
          </a:prstGeom>
          <a:noFill/>
        </p:spPr>
        <p:txBody>
          <a:bodyPr wrap="square" rtlCol="0">
            <a:spAutoFit/>
          </a:bodyPr>
          <a:lstStyle/>
          <a:p>
            <a:pPr algn="ctr">
              <a:lnSpc>
                <a:spcPts val="2500"/>
              </a:lnSpc>
            </a:pPr>
            <a:r>
              <a:rPr lang="en-US" altLang="zh-CN" sz="2800" dirty="0" smtClean="0">
                <a:latin typeface="Arial Unicode MS" panose="020B0604020202020204" pitchFamily="34" charset="-122"/>
                <a:ea typeface="Arial Unicode MS" panose="020B0604020202020204" pitchFamily="34" charset="-122"/>
                <a:cs typeface="Arial Unicode MS" panose="020B0604020202020204" pitchFamily="34" charset="-122"/>
              </a:rPr>
              <a:t>BS Location</a:t>
            </a:r>
            <a:endParaRPr lang="zh-CN" altLang="en-US" sz="28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11" name="右箭头 10"/>
          <p:cNvSpPr/>
          <p:nvPr/>
        </p:nvSpPr>
        <p:spPr>
          <a:xfrm>
            <a:off x="4988106" y="4327668"/>
            <a:ext cx="714054" cy="3082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5691115" y="4279113"/>
            <a:ext cx="3237128" cy="477054"/>
          </a:xfrm>
          <a:prstGeom prst="rect">
            <a:avLst/>
          </a:prstGeom>
          <a:noFill/>
        </p:spPr>
        <p:txBody>
          <a:bodyPr wrap="square" rtlCol="0">
            <a:spAutoFit/>
          </a:bodyPr>
          <a:lstStyle/>
          <a:p>
            <a:pPr algn="ctr">
              <a:lnSpc>
                <a:spcPts val="3000"/>
              </a:lnSpc>
            </a:pPr>
            <a:r>
              <a:rPr lang="en-US" altLang="zh-CN" sz="2800" dirty="0" smtClean="0">
                <a:latin typeface="Arial Unicode MS" panose="020B0604020202020204" pitchFamily="34" charset="-122"/>
                <a:ea typeface="Arial Unicode MS" panose="020B0604020202020204" pitchFamily="34" charset="-122"/>
                <a:cs typeface="Arial Unicode MS" panose="020B0604020202020204" pitchFamily="34" charset="-122"/>
              </a:rPr>
              <a:t>User </a:t>
            </a:r>
            <a:r>
              <a:rPr lang="en-US" altLang="zh-CN" sz="2800" dirty="0" err="1" smtClean="0">
                <a:latin typeface="Arial Unicode MS" panose="020B0604020202020204" pitchFamily="34" charset="-122"/>
                <a:ea typeface="Arial Unicode MS" panose="020B0604020202020204" pitchFamily="34" charset="-122"/>
                <a:cs typeface="Arial Unicode MS" panose="020B0604020202020204" pitchFamily="34" charset="-122"/>
              </a:rPr>
              <a:t>WiFi</a:t>
            </a:r>
            <a:r>
              <a:rPr lang="en-US" altLang="zh-CN" sz="2800" dirty="0" smtClean="0">
                <a:latin typeface="Arial Unicode MS" panose="020B0604020202020204" pitchFamily="34" charset="-122"/>
                <a:ea typeface="Arial Unicode MS" panose="020B0604020202020204" pitchFamily="34" charset="-122"/>
                <a:cs typeface="Arial Unicode MS" panose="020B0604020202020204" pitchFamily="34" charset="-122"/>
              </a:rPr>
              <a:t> Location</a:t>
            </a:r>
            <a:endParaRPr lang="zh-CN" altLang="en-US" sz="28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pic>
        <p:nvPicPr>
          <p:cNvPr id="3" name="图片 2"/>
          <p:cNvPicPr>
            <a:picLocks noChangeAspect="1"/>
          </p:cNvPicPr>
          <p:nvPr/>
        </p:nvPicPr>
        <p:blipFill>
          <a:blip r:embed="rId5"/>
          <a:stretch>
            <a:fillRect/>
          </a:stretch>
        </p:blipFill>
        <p:spPr>
          <a:xfrm>
            <a:off x="5458481" y="2320442"/>
            <a:ext cx="2406389" cy="1862383"/>
          </a:xfrm>
          <a:prstGeom prst="rect">
            <a:avLst/>
          </a:prstGeom>
        </p:spPr>
      </p:pic>
      <p:sp>
        <p:nvSpPr>
          <p:cNvPr id="13" name="圆角矩形 12"/>
          <p:cNvSpPr/>
          <p:nvPr/>
        </p:nvSpPr>
        <p:spPr>
          <a:xfrm>
            <a:off x="750457" y="5168660"/>
            <a:ext cx="7496635" cy="1318246"/>
          </a:xfrm>
          <a:prstGeom prst="roundRect">
            <a:avLst/>
          </a:prstGeom>
          <a:solidFill>
            <a:srgbClr val="4472C4"/>
          </a:solidFill>
        </p:spPr>
        <p:style>
          <a:lnRef idx="3">
            <a:schemeClr val="lt1"/>
          </a:lnRef>
          <a:fillRef idx="1">
            <a:schemeClr val="accent6"/>
          </a:fillRef>
          <a:effectRef idx="1">
            <a:schemeClr val="accent6"/>
          </a:effectRef>
          <a:fontRef idx="minor">
            <a:schemeClr val="lt1"/>
          </a:fontRef>
        </p:style>
        <p:txBody>
          <a:bodyPr rtlCol="0" anchor="ctr"/>
          <a:lstStyle/>
          <a:p>
            <a:r>
              <a:rPr lang="en-US" altLang="zh-CN" sz="3600" b="1" u="sng" dirty="0">
                <a:latin typeface="Arial Unicode MS" panose="020B0604020202020204" pitchFamily="34" charset="-122"/>
                <a:ea typeface="Arial Unicode MS" panose="020B0604020202020204" pitchFamily="34" charset="-122"/>
                <a:cs typeface="Arial Unicode MS" panose="020B0604020202020204" pitchFamily="34" charset="-122"/>
              </a:rPr>
              <a:t>4.1%</a:t>
            </a:r>
            <a:r>
              <a:rPr lang="en-US" altLang="zh-CN" sz="2400" dirty="0">
                <a:latin typeface="Arial Unicode MS" panose="020B0604020202020204" pitchFamily="34" charset="-122"/>
                <a:ea typeface="Arial Unicode MS" panose="020B0604020202020204" pitchFamily="34" charset="-122"/>
                <a:cs typeface="Arial Unicode MS" panose="020B0604020202020204" pitchFamily="34" charset="-122"/>
              </a:rPr>
              <a:t> of suspicious messages were sent by BSes that were not in their </a:t>
            </a:r>
            <a:r>
              <a:rPr lang="en-US" altLang="zh-CN" sz="2400" dirty="0" smtClean="0">
                <a:latin typeface="Arial Unicode MS" panose="020B0604020202020204" pitchFamily="34" charset="-122"/>
                <a:ea typeface="Arial Unicode MS" panose="020B0604020202020204" pitchFamily="34" charset="-122"/>
                <a:cs typeface="Arial Unicode MS" panose="020B0604020202020204" pitchFamily="34" charset="-122"/>
              </a:rPr>
              <a:t>correct geolocation</a:t>
            </a:r>
            <a:r>
              <a:rPr lang="en-US" altLang="zh-CN" sz="2400" dirty="0">
                <a:latin typeface="Arial Unicode MS" panose="020B0604020202020204" pitchFamily="34" charset="-122"/>
                <a:ea typeface="Arial Unicode MS" panose="020B0604020202020204" pitchFamily="34" charset="-122"/>
                <a:cs typeface="Arial Unicode MS" panose="020B0604020202020204" pitchFamily="34" charset="-122"/>
              </a:rPr>
              <a:t>, i.e</a:t>
            </a:r>
            <a:r>
              <a:rPr lang="en-US" altLang="zh-CN" sz="2400" dirty="0" smtClean="0">
                <a:latin typeface="Arial Unicode MS" panose="020B0604020202020204" pitchFamily="34" charset="-122"/>
                <a:ea typeface="Arial Unicode MS" panose="020B0604020202020204" pitchFamily="34" charset="-122"/>
                <a:cs typeface="Arial Unicode MS" panose="020B0604020202020204" pitchFamily="34" charset="-122"/>
              </a:rPr>
              <a:t>., they </a:t>
            </a:r>
            <a:r>
              <a:rPr lang="en-US" altLang="zh-CN" sz="2400" dirty="0">
                <a:latin typeface="Arial Unicode MS" panose="020B0604020202020204" pitchFamily="34" charset="-122"/>
                <a:ea typeface="Arial Unicode MS" panose="020B0604020202020204" pitchFamily="34" charset="-122"/>
                <a:cs typeface="Arial Unicode MS" panose="020B0604020202020204" pitchFamily="34" charset="-122"/>
              </a:rPr>
              <a:t>were spoofing the ID of a legitimate but distant BS.</a:t>
            </a:r>
            <a:endParaRPr lang="zh-CN" altLang="en-US" sz="24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Tree>
    <p:extLst>
      <p:ext uri="{BB962C8B-B14F-4D97-AF65-F5344CB8AC3E}">
        <p14:creationId xmlns:p14="http://schemas.microsoft.com/office/powerpoint/2010/main" val="1841607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up)">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523CE5A3-3300-4D41-99A4-0032E3512D03}" type="slidenum">
              <a:rPr lang="zh-CN" altLang="en-US" smtClean="0"/>
              <a:t>26</a:t>
            </a:fld>
            <a:endParaRPr lang="zh-CN" altLang="en-US"/>
          </a:p>
        </p:txBody>
      </p:sp>
      <p:sp>
        <p:nvSpPr>
          <p:cNvPr id="5" name="矩形 4"/>
          <p:cNvSpPr/>
          <p:nvPr/>
        </p:nvSpPr>
        <p:spPr>
          <a:xfrm>
            <a:off x="340030" y="200834"/>
            <a:ext cx="8464047" cy="707886"/>
          </a:xfrm>
          <a:prstGeom prst="rect">
            <a:avLst/>
          </a:prstGeom>
        </p:spPr>
        <p:txBody>
          <a:bodyPr wrap="none">
            <a:spAutoFit/>
          </a:bodyPr>
          <a:lstStyle/>
          <a:p>
            <a:pPr algn="ctr"/>
            <a:r>
              <a:rPr lang="en-US" altLang="zh-CN" sz="4000" dirty="0">
                <a:solidFill>
                  <a:srgbClr val="4472C4"/>
                </a:solidFill>
                <a:latin typeface="微软雅黑" panose="020B0503020204020204" pitchFamily="34" charset="-122"/>
                <a:ea typeface="微软雅黑" panose="020B0503020204020204" pitchFamily="34" charset="-122"/>
              </a:rPr>
              <a:t>3.4 Counterfeiting </a:t>
            </a:r>
            <a:r>
              <a:rPr lang="en-US" altLang="zh-CN" sz="4000" dirty="0" smtClean="0">
                <a:solidFill>
                  <a:srgbClr val="4472C4"/>
                </a:solidFill>
                <a:latin typeface="微软雅黑" panose="020B0503020204020204" pitchFamily="34" charset="-122"/>
                <a:ea typeface="微软雅黑" panose="020B0503020204020204" pitchFamily="34" charset="-122"/>
              </a:rPr>
              <a:t>a </a:t>
            </a:r>
            <a:r>
              <a:rPr lang="en-US" altLang="zh-CN" sz="4000" dirty="0">
                <a:solidFill>
                  <a:srgbClr val="4472C4"/>
                </a:solidFill>
                <a:latin typeface="微软雅黑" panose="020B0503020204020204" pitchFamily="34" charset="-122"/>
                <a:ea typeface="微软雅黑" panose="020B0503020204020204" pitchFamily="34" charset="-122"/>
              </a:rPr>
              <a:t>Nearby </a:t>
            </a:r>
            <a:r>
              <a:rPr lang="en-US" altLang="zh-CN" sz="4000" dirty="0" smtClean="0">
                <a:solidFill>
                  <a:srgbClr val="4472C4"/>
                </a:solidFill>
                <a:latin typeface="微软雅黑" panose="020B0503020204020204" pitchFamily="34" charset="-122"/>
                <a:ea typeface="微软雅黑" panose="020B0503020204020204" pitchFamily="34" charset="-122"/>
              </a:rPr>
              <a:t>BS </a:t>
            </a:r>
            <a:r>
              <a:rPr lang="en-US" altLang="zh-CN" sz="4000" dirty="0">
                <a:solidFill>
                  <a:srgbClr val="4472C4"/>
                </a:solidFill>
                <a:latin typeface="微软雅黑" panose="020B0503020204020204" pitchFamily="34" charset="-122"/>
                <a:ea typeface="微软雅黑" panose="020B0503020204020204" pitchFamily="34" charset="-122"/>
              </a:rPr>
              <a:t>ID</a:t>
            </a:r>
            <a:endParaRPr lang="zh-CN" altLang="en-US" sz="4000" dirty="0">
              <a:solidFill>
                <a:srgbClr val="4472C4"/>
              </a:solidFill>
              <a:latin typeface="微软雅黑" panose="020B0503020204020204" pitchFamily="34" charset="-122"/>
              <a:ea typeface="微软雅黑" panose="020B0503020204020204" pitchFamily="34" charset="-122"/>
            </a:endParaRPr>
          </a:p>
        </p:txBody>
      </p:sp>
      <p:pic>
        <p:nvPicPr>
          <p:cNvPr id="14" name="图片 13"/>
          <p:cNvPicPr>
            <a:picLocks noChangeAspect="1"/>
          </p:cNvPicPr>
          <p:nvPr/>
        </p:nvPicPr>
        <p:blipFill>
          <a:blip r:embed="rId3"/>
          <a:stretch>
            <a:fillRect/>
          </a:stretch>
        </p:blipFill>
        <p:spPr>
          <a:xfrm>
            <a:off x="931091" y="1467823"/>
            <a:ext cx="986937" cy="1352431"/>
          </a:xfrm>
          <a:prstGeom prst="rect">
            <a:avLst/>
          </a:prstGeom>
        </p:spPr>
      </p:pic>
      <p:pic>
        <p:nvPicPr>
          <p:cNvPr id="15" name="图片 14"/>
          <p:cNvPicPr>
            <a:picLocks noChangeAspect="1"/>
          </p:cNvPicPr>
          <p:nvPr/>
        </p:nvPicPr>
        <p:blipFill>
          <a:blip r:embed="rId3"/>
          <a:stretch>
            <a:fillRect/>
          </a:stretch>
        </p:blipFill>
        <p:spPr>
          <a:xfrm>
            <a:off x="931090" y="4733293"/>
            <a:ext cx="986937" cy="1352431"/>
          </a:xfrm>
          <a:prstGeom prst="rect">
            <a:avLst/>
          </a:prstGeom>
        </p:spPr>
      </p:pic>
      <p:pic>
        <p:nvPicPr>
          <p:cNvPr id="16" name="图片 15"/>
          <p:cNvPicPr>
            <a:picLocks noChangeAspect="1"/>
          </p:cNvPicPr>
          <p:nvPr/>
        </p:nvPicPr>
        <p:blipFill>
          <a:blip r:embed="rId3"/>
          <a:stretch>
            <a:fillRect/>
          </a:stretch>
        </p:blipFill>
        <p:spPr>
          <a:xfrm>
            <a:off x="7114422" y="1467823"/>
            <a:ext cx="986937" cy="1352431"/>
          </a:xfrm>
          <a:prstGeom prst="rect">
            <a:avLst/>
          </a:prstGeom>
        </p:spPr>
      </p:pic>
      <p:pic>
        <p:nvPicPr>
          <p:cNvPr id="17" name="图片 16"/>
          <p:cNvPicPr>
            <a:picLocks noChangeAspect="1"/>
          </p:cNvPicPr>
          <p:nvPr/>
        </p:nvPicPr>
        <p:blipFill>
          <a:blip r:embed="rId4"/>
          <a:stretch>
            <a:fillRect/>
          </a:stretch>
        </p:blipFill>
        <p:spPr>
          <a:xfrm>
            <a:off x="7114422" y="4733293"/>
            <a:ext cx="986938" cy="1352432"/>
          </a:xfrm>
          <a:prstGeom prst="rect">
            <a:avLst/>
          </a:prstGeom>
        </p:spPr>
      </p:pic>
      <p:pic>
        <p:nvPicPr>
          <p:cNvPr id="18" name="图片 17"/>
          <p:cNvPicPr>
            <a:picLocks noChangeAspect="1"/>
          </p:cNvPicPr>
          <p:nvPr/>
        </p:nvPicPr>
        <p:blipFill>
          <a:blip r:embed="rId5"/>
          <a:stretch>
            <a:fillRect/>
          </a:stretch>
        </p:blipFill>
        <p:spPr>
          <a:xfrm>
            <a:off x="4114034" y="3288575"/>
            <a:ext cx="781040" cy="1150194"/>
          </a:xfrm>
          <a:prstGeom prst="rect">
            <a:avLst/>
          </a:prstGeom>
        </p:spPr>
      </p:pic>
      <p:sp>
        <p:nvSpPr>
          <p:cNvPr id="19" name="左右箭头 18"/>
          <p:cNvSpPr/>
          <p:nvPr/>
        </p:nvSpPr>
        <p:spPr>
          <a:xfrm rot="1924709">
            <a:off x="1509615" y="2863023"/>
            <a:ext cx="2862601" cy="263387"/>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0" name="直接箭头连接符 19"/>
          <p:cNvCxnSpPr/>
          <p:nvPr/>
        </p:nvCxnSpPr>
        <p:spPr>
          <a:xfrm>
            <a:off x="4798530" y="4127442"/>
            <a:ext cx="2462007" cy="1456005"/>
          </a:xfrm>
          <a:prstGeom prst="straightConnector1">
            <a:avLst/>
          </a:prstGeom>
          <a:ln w="381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1" name="文本框 20"/>
          <p:cNvSpPr txBox="1"/>
          <p:nvPr/>
        </p:nvSpPr>
        <p:spPr>
          <a:xfrm>
            <a:off x="2426708" y="1874787"/>
            <a:ext cx="1873435" cy="830997"/>
          </a:xfrm>
          <a:prstGeom prst="rect">
            <a:avLst/>
          </a:prstGeom>
          <a:noFill/>
        </p:spPr>
        <p:txBody>
          <a:bodyPr wrap="square" rtlCol="0">
            <a:spAutoFit/>
          </a:bodyPr>
          <a:lstStyle/>
          <a:p>
            <a:r>
              <a:rPr lang="en-US" altLang="zh-CN" sz="2400" dirty="0" smtClean="0">
                <a:solidFill>
                  <a:srgbClr val="0070C0"/>
                </a:solidFill>
                <a:latin typeface="Arial Unicode MS" panose="020B0604020202020204" pitchFamily="34" charset="-122"/>
                <a:ea typeface="Arial Unicode MS" panose="020B0604020202020204" pitchFamily="34" charset="-122"/>
                <a:cs typeface="Arial Unicode MS" panose="020B0604020202020204" pitchFamily="34" charset="-122"/>
              </a:rPr>
              <a:t>Current Connection</a:t>
            </a:r>
            <a:endParaRPr lang="zh-CN" altLang="en-US" sz="2400" dirty="0">
              <a:solidFill>
                <a:srgbClr val="0070C0"/>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22" name="文本框 21"/>
          <p:cNvSpPr txBox="1"/>
          <p:nvPr/>
        </p:nvSpPr>
        <p:spPr>
          <a:xfrm>
            <a:off x="5261702" y="5048231"/>
            <a:ext cx="1419368" cy="830997"/>
          </a:xfrm>
          <a:prstGeom prst="rect">
            <a:avLst/>
          </a:prstGeom>
          <a:noFill/>
        </p:spPr>
        <p:txBody>
          <a:bodyPr wrap="square" rtlCol="0">
            <a:spAutoFit/>
          </a:bodyPr>
          <a:lstStyle/>
          <a:p>
            <a:r>
              <a:rPr lang="en-US" altLang="zh-CN" sz="2400" dirty="0" smtClean="0">
                <a:solidFill>
                  <a:srgbClr val="FF0000"/>
                </a:solidFill>
                <a:latin typeface="Arial Unicode MS" panose="020B0604020202020204" pitchFamily="34" charset="-122"/>
                <a:ea typeface="Arial Unicode MS" panose="020B0604020202020204" pitchFamily="34" charset="-122"/>
                <a:cs typeface="Arial Unicode MS" panose="020B0604020202020204" pitchFamily="34" charset="-122"/>
              </a:rPr>
              <a:t>Location Update</a:t>
            </a:r>
            <a:endParaRPr lang="zh-CN" altLang="en-US" sz="2400" dirty="0">
              <a:solidFill>
                <a:srgbClr val="FF0000"/>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23" name="圆角矩形标注 22"/>
          <p:cNvSpPr/>
          <p:nvPr/>
        </p:nvSpPr>
        <p:spPr>
          <a:xfrm>
            <a:off x="2392301" y="4850906"/>
            <a:ext cx="2276061" cy="1207604"/>
          </a:xfrm>
          <a:prstGeom prst="wedgeRoundRectCallout">
            <a:avLst>
              <a:gd name="adj1" fmla="val 76527"/>
              <a:gd name="adj2" fmla="val 2025"/>
              <a:gd name="adj3" fmla="val 1666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smtClean="0"/>
              <a:t>If I counterfeit a nearby BS ID …</a:t>
            </a:r>
            <a:endParaRPr lang="zh-CN" altLang="en-US" sz="2400" dirty="0"/>
          </a:p>
        </p:txBody>
      </p:sp>
      <p:sp>
        <p:nvSpPr>
          <p:cNvPr id="26" name="文本框 25"/>
          <p:cNvSpPr txBox="1"/>
          <p:nvPr/>
        </p:nvSpPr>
        <p:spPr>
          <a:xfrm>
            <a:off x="711610" y="1070768"/>
            <a:ext cx="1425896" cy="461665"/>
          </a:xfrm>
          <a:prstGeom prst="rect">
            <a:avLst/>
          </a:prstGeom>
          <a:noFill/>
        </p:spPr>
        <p:txBody>
          <a:bodyPr wrap="square" rtlCol="0">
            <a:spAutoFit/>
          </a:bodyPr>
          <a:lstStyle/>
          <a:p>
            <a:r>
              <a:rPr lang="en-US" altLang="zh-CN" sz="2400" dirty="0" smtClean="0">
                <a:latin typeface="Arial Unicode MS" panose="020B0604020202020204" pitchFamily="34" charset="-122"/>
                <a:ea typeface="Arial Unicode MS" panose="020B0604020202020204" pitchFamily="34" charset="-122"/>
                <a:cs typeface="Arial Unicode MS" panose="020B0604020202020204" pitchFamily="34" charset="-122"/>
              </a:rPr>
              <a:t>- 70 </a:t>
            </a:r>
            <a:r>
              <a:rPr lang="en-US" altLang="zh-CN" sz="2400" dirty="0" err="1" smtClean="0">
                <a:latin typeface="Arial Unicode MS" panose="020B0604020202020204" pitchFamily="34" charset="-122"/>
                <a:ea typeface="Arial Unicode MS" panose="020B0604020202020204" pitchFamily="34" charset="-122"/>
                <a:cs typeface="Arial Unicode MS" panose="020B0604020202020204" pitchFamily="34" charset="-122"/>
              </a:rPr>
              <a:t>dBm</a:t>
            </a:r>
            <a:endParaRPr lang="zh-CN" altLang="en-US" sz="24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27" name="文本框 26"/>
          <p:cNvSpPr txBox="1"/>
          <p:nvPr/>
        </p:nvSpPr>
        <p:spPr>
          <a:xfrm>
            <a:off x="6871602" y="4343560"/>
            <a:ext cx="1425896" cy="461665"/>
          </a:xfrm>
          <a:prstGeom prst="rect">
            <a:avLst/>
          </a:prstGeom>
          <a:noFill/>
        </p:spPr>
        <p:txBody>
          <a:bodyPr wrap="square" rtlCol="0">
            <a:spAutoFit/>
          </a:bodyPr>
          <a:lstStyle/>
          <a:p>
            <a:r>
              <a:rPr lang="en-US" altLang="zh-CN" sz="2400" dirty="0" smtClean="0">
                <a:solidFill>
                  <a:srgbClr val="FF0000"/>
                </a:solidFill>
                <a:latin typeface="Arial Unicode MS" panose="020B0604020202020204" pitchFamily="34" charset="-122"/>
                <a:ea typeface="Arial Unicode MS" panose="020B0604020202020204" pitchFamily="34" charset="-122"/>
                <a:cs typeface="Arial Unicode MS" panose="020B0604020202020204" pitchFamily="34" charset="-122"/>
              </a:rPr>
              <a:t>- 30 </a:t>
            </a:r>
            <a:r>
              <a:rPr lang="en-US" altLang="zh-CN" sz="2400" dirty="0" err="1" smtClean="0">
                <a:solidFill>
                  <a:srgbClr val="FF0000"/>
                </a:solidFill>
                <a:latin typeface="Arial Unicode MS" panose="020B0604020202020204" pitchFamily="34" charset="-122"/>
                <a:ea typeface="Arial Unicode MS" panose="020B0604020202020204" pitchFamily="34" charset="-122"/>
                <a:cs typeface="Arial Unicode MS" panose="020B0604020202020204" pitchFamily="34" charset="-122"/>
              </a:rPr>
              <a:t>dBm</a:t>
            </a:r>
            <a:endParaRPr lang="zh-CN" altLang="en-US" sz="2400" dirty="0">
              <a:solidFill>
                <a:srgbClr val="FF0000"/>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28" name="文本框 27"/>
          <p:cNvSpPr txBox="1"/>
          <p:nvPr/>
        </p:nvSpPr>
        <p:spPr>
          <a:xfrm>
            <a:off x="711610" y="4342619"/>
            <a:ext cx="1425896" cy="461665"/>
          </a:xfrm>
          <a:prstGeom prst="rect">
            <a:avLst/>
          </a:prstGeom>
          <a:noFill/>
        </p:spPr>
        <p:txBody>
          <a:bodyPr wrap="square" rtlCol="0">
            <a:spAutoFit/>
          </a:bodyPr>
          <a:lstStyle/>
          <a:p>
            <a:r>
              <a:rPr lang="en-US" altLang="zh-CN" sz="2400" dirty="0" smtClean="0">
                <a:latin typeface="Arial Unicode MS" panose="020B0604020202020204" pitchFamily="34" charset="-122"/>
                <a:ea typeface="Arial Unicode MS" panose="020B0604020202020204" pitchFamily="34" charset="-122"/>
                <a:cs typeface="Arial Unicode MS" panose="020B0604020202020204" pitchFamily="34" charset="-122"/>
              </a:rPr>
              <a:t>- 60 </a:t>
            </a:r>
            <a:r>
              <a:rPr lang="en-US" altLang="zh-CN" sz="2400" dirty="0" err="1" smtClean="0">
                <a:latin typeface="Arial Unicode MS" panose="020B0604020202020204" pitchFamily="34" charset="-122"/>
                <a:ea typeface="Arial Unicode MS" panose="020B0604020202020204" pitchFamily="34" charset="-122"/>
                <a:cs typeface="Arial Unicode MS" panose="020B0604020202020204" pitchFamily="34" charset="-122"/>
              </a:rPr>
              <a:t>dBm</a:t>
            </a:r>
            <a:endParaRPr lang="zh-CN" altLang="en-US" sz="24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29" name="文本框 28"/>
          <p:cNvSpPr txBox="1"/>
          <p:nvPr/>
        </p:nvSpPr>
        <p:spPr>
          <a:xfrm>
            <a:off x="6681070" y="1066161"/>
            <a:ext cx="1687816" cy="461665"/>
          </a:xfrm>
          <a:prstGeom prst="rect">
            <a:avLst/>
          </a:prstGeom>
          <a:noFill/>
        </p:spPr>
        <p:txBody>
          <a:bodyPr wrap="square" rtlCol="0">
            <a:spAutoFit/>
          </a:bodyPr>
          <a:lstStyle/>
          <a:p>
            <a:r>
              <a:rPr lang="en-US" altLang="zh-CN" sz="2400" dirty="0" smtClean="0">
                <a:latin typeface="Arial Unicode MS" panose="020B0604020202020204" pitchFamily="34" charset="-122"/>
                <a:ea typeface="Arial Unicode MS" panose="020B0604020202020204" pitchFamily="34" charset="-122"/>
                <a:cs typeface="Arial Unicode MS" panose="020B0604020202020204" pitchFamily="34" charset="-122"/>
              </a:rPr>
              <a:t>- 100 </a:t>
            </a:r>
            <a:r>
              <a:rPr lang="en-US" altLang="zh-CN" sz="2400" dirty="0" err="1" smtClean="0">
                <a:latin typeface="Arial Unicode MS" panose="020B0604020202020204" pitchFamily="34" charset="-122"/>
                <a:ea typeface="Arial Unicode MS" panose="020B0604020202020204" pitchFamily="34" charset="-122"/>
                <a:cs typeface="Arial Unicode MS" panose="020B0604020202020204" pitchFamily="34" charset="-122"/>
              </a:rPr>
              <a:t>dBm</a:t>
            </a:r>
            <a:endParaRPr lang="zh-CN" altLang="en-US" sz="24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30" name="圆角矩形标注 29"/>
          <p:cNvSpPr/>
          <p:nvPr/>
        </p:nvSpPr>
        <p:spPr>
          <a:xfrm>
            <a:off x="4293840" y="1467823"/>
            <a:ext cx="2712166" cy="1408615"/>
          </a:xfrm>
          <a:prstGeom prst="wedgeRoundRectCallout">
            <a:avLst>
              <a:gd name="adj1" fmla="val -41144"/>
              <a:gd name="adj2" fmla="val 7938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smtClean="0"/>
              <a:t>My location does not change a lot, so I needn’t switch to a new BS </a:t>
            </a:r>
            <a:r>
              <a:rPr lang="en-US" altLang="zh-CN" sz="2400" dirty="0" smtClean="0">
                <a:sym typeface="Wingdings" panose="05000000000000000000" pitchFamily="2" charset="2"/>
              </a:rPr>
              <a:t></a:t>
            </a:r>
            <a:endParaRPr lang="zh-CN" altLang="en-US" sz="2400" dirty="0"/>
          </a:p>
        </p:txBody>
      </p:sp>
    </p:spTree>
    <p:extLst>
      <p:ext uri="{BB962C8B-B14F-4D97-AF65-F5344CB8AC3E}">
        <p14:creationId xmlns:p14="http://schemas.microsoft.com/office/powerpoint/2010/main" val="1494252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3993960" y="3250369"/>
            <a:ext cx="4980624" cy="2757668"/>
          </a:xfrm>
          <a:prstGeom prst="rect">
            <a:avLst/>
          </a:prstGeom>
        </p:spPr>
      </p:pic>
      <p:sp>
        <p:nvSpPr>
          <p:cNvPr id="4" name="灯片编号占位符 3"/>
          <p:cNvSpPr>
            <a:spLocks noGrp="1"/>
          </p:cNvSpPr>
          <p:nvPr>
            <p:ph type="sldNum" sz="quarter" idx="12"/>
          </p:nvPr>
        </p:nvSpPr>
        <p:spPr/>
        <p:txBody>
          <a:bodyPr/>
          <a:lstStyle/>
          <a:p>
            <a:fld id="{523CE5A3-3300-4D41-99A4-0032E3512D03}" type="slidenum">
              <a:rPr lang="zh-CN" altLang="en-US" smtClean="0"/>
              <a:t>27</a:t>
            </a:fld>
            <a:endParaRPr lang="zh-CN" altLang="en-US"/>
          </a:p>
        </p:txBody>
      </p:sp>
      <p:sp>
        <p:nvSpPr>
          <p:cNvPr id="5" name="矩形 4"/>
          <p:cNvSpPr/>
          <p:nvPr/>
        </p:nvSpPr>
        <p:spPr>
          <a:xfrm>
            <a:off x="208544" y="200834"/>
            <a:ext cx="8727004" cy="707886"/>
          </a:xfrm>
          <a:prstGeom prst="rect">
            <a:avLst/>
          </a:prstGeom>
        </p:spPr>
        <p:txBody>
          <a:bodyPr wrap="none">
            <a:spAutoFit/>
          </a:bodyPr>
          <a:lstStyle/>
          <a:p>
            <a:pPr algn="ctr"/>
            <a:r>
              <a:rPr lang="en-US" altLang="zh-CN" sz="4000" dirty="0">
                <a:solidFill>
                  <a:srgbClr val="4472C4"/>
                </a:solidFill>
                <a:latin typeface="微软雅黑" panose="020B0503020204020204" pitchFamily="34" charset="-122"/>
                <a:ea typeface="微软雅黑" panose="020B0503020204020204" pitchFamily="34" charset="-122"/>
              </a:rPr>
              <a:t>3</a:t>
            </a:r>
            <a:r>
              <a:rPr lang="en-US" altLang="zh-CN" sz="4000" dirty="0" smtClean="0">
                <a:solidFill>
                  <a:srgbClr val="4472C4"/>
                </a:solidFill>
                <a:latin typeface="微软雅黑" panose="020B0503020204020204" pitchFamily="34" charset="-122"/>
                <a:ea typeface="微软雅黑" panose="020B0503020204020204" pitchFamily="34" charset="-122"/>
              </a:rPr>
              <a:t>.5 BS-Handover Speed Estimation</a:t>
            </a:r>
            <a:endParaRPr lang="zh-CN" altLang="en-US" sz="4000" dirty="0">
              <a:solidFill>
                <a:srgbClr val="4472C4"/>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4"/>
          <a:stretch>
            <a:fillRect/>
          </a:stretch>
        </p:blipFill>
        <p:spPr>
          <a:xfrm>
            <a:off x="1016515" y="2741406"/>
            <a:ext cx="2929635" cy="3401257"/>
          </a:xfrm>
          <a:prstGeom prst="rect">
            <a:avLst/>
          </a:prstGeom>
        </p:spPr>
      </p:pic>
      <p:sp>
        <p:nvSpPr>
          <p:cNvPr id="15" name="文本框 14"/>
          <p:cNvSpPr txBox="1"/>
          <p:nvPr/>
        </p:nvSpPr>
        <p:spPr>
          <a:xfrm>
            <a:off x="382058" y="1140431"/>
            <a:ext cx="8224462" cy="954107"/>
          </a:xfrm>
          <a:prstGeom prst="rect">
            <a:avLst/>
          </a:prstGeom>
          <a:noFill/>
        </p:spPr>
        <p:txBody>
          <a:bodyPr wrap="square" rtlCol="0">
            <a:spAutoFit/>
          </a:bodyPr>
          <a:lstStyle/>
          <a:p>
            <a:pPr marL="285750" indent="-285750">
              <a:buFont typeface="Wingdings" panose="05000000000000000000" pitchFamily="2" charset="2"/>
              <a:buChar char="p"/>
            </a:pPr>
            <a:r>
              <a:rPr lang="en-US" altLang="zh-CN" sz="2800" dirty="0" smtClean="0">
                <a:latin typeface="Arial Unicode MS" panose="020B0604020202020204" pitchFamily="34" charset="-122"/>
                <a:ea typeface="Arial Unicode MS" panose="020B0604020202020204" pitchFamily="34" charset="-122"/>
                <a:cs typeface="Arial Unicode MS" panose="020B0604020202020204" pitchFamily="34" charset="-122"/>
              </a:rPr>
              <a:t> For BS-</a:t>
            </a:r>
            <a:r>
              <a:rPr lang="en-US" altLang="zh-CN" sz="2800" dirty="0" err="1" smtClean="0">
                <a:latin typeface="Arial Unicode MS" panose="020B0604020202020204" pitchFamily="34" charset="-122"/>
                <a:ea typeface="Arial Unicode MS" panose="020B0604020202020204" pitchFamily="34" charset="-122"/>
                <a:cs typeface="Arial Unicode MS" panose="020B0604020202020204" pitchFamily="34" charset="-122"/>
              </a:rPr>
              <a:t>WiFi</a:t>
            </a:r>
            <a:r>
              <a:rPr lang="en-US" altLang="zh-CN" sz="2800" dirty="0" smtClean="0">
                <a:latin typeface="Arial Unicode MS" panose="020B0604020202020204" pitchFamily="34" charset="-122"/>
                <a:ea typeface="Arial Unicode MS" panose="020B0604020202020204" pitchFamily="34" charset="-122"/>
                <a:cs typeface="Arial Unicode MS" panose="020B0604020202020204" pitchFamily="34" charset="-122"/>
              </a:rPr>
              <a:t> location analysis, what if the </a:t>
            </a:r>
            <a:r>
              <a:rPr lang="en-US" altLang="zh-CN" sz="2800" dirty="0" err="1" smtClean="0">
                <a:latin typeface="Arial Unicode MS" panose="020B0604020202020204" pitchFamily="34" charset="-122"/>
                <a:ea typeface="Arial Unicode MS" panose="020B0604020202020204" pitchFamily="34" charset="-122"/>
                <a:cs typeface="Arial Unicode MS" panose="020B0604020202020204" pitchFamily="34" charset="-122"/>
              </a:rPr>
              <a:t>WiFi</a:t>
            </a:r>
            <a:r>
              <a:rPr lang="en-US" altLang="zh-CN" sz="2800" dirty="0" smtClean="0">
                <a:latin typeface="Arial Unicode MS" panose="020B0604020202020204" pitchFamily="34" charset="-122"/>
                <a:ea typeface="Arial Unicode MS" panose="020B0604020202020204" pitchFamily="34" charset="-122"/>
                <a:cs typeface="Arial Unicode MS" panose="020B0604020202020204" pitchFamily="34" charset="-122"/>
              </a:rPr>
              <a:t> location information is not available?</a:t>
            </a:r>
            <a:endParaRPr lang="zh-CN" altLang="en-US" sz="28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Tree>
    <p:extLst>
      <p:ext uri="{BB962C8B-B14F-4D97-AF65-F5344CB8AC3E}">
        <p14:creationId xmlns:p14="http://schemas.microsoft.com/office/powerpoint/2010/main" val="1830363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523CE5A3-3300-4D41-99A4-0032E3512D03}" type="slidenum">
              <a:rPr lang="zh-CN" altLang="en-US" smtClean="0"/>
              <a:t>28</a:t>
            </a:fld>
            <a:endParaRPr lang="zh-CN" altLang="en-US"/>
          </a:p>
        </p:txBody>
      </p:sp>
      <p:sp>
        <p:nvSpPr>
          <p:cNvPr id="5" name="矩形 4"/>
          <p:cNvSpPr/>
          <p:nvPr/>
        </p:nvSpPr>
        <p:spPr>
          <a:xfrm>
            <a:off x="208544" y="200834"/>
            <a:ext cx="8727004" cy="707886"/>
          </a:xfrm>
          <a:prstGeom prst="rect">
            <a:avLst/>
          </a:prstGeom>
        </p:spPr>
        <p:txBody>
          <a:bodyPr wrap="none">
            <a:spAutoFit/>
          </a:bodyPr>
          <a:lstStyle/>
          <a:p>
            <a:pPr algn="ctr"/>
            <a:r>
              <a:rPr lang="en-US" altLang="zh-CN" sz="4000" dirty="0" smtClean="0">
                <a:solidFill>
                  <a:srgbClr val="4472C4"/>
                </a:solidFill>
                <a:latin typeface="微软雅黑" panose="020B0503020204020204" pitchFamily="34" charset="-122"/>
                <a:ea typeface="微软雅黑" panose="020B0503020204020204" pitchFamily="34" charset="-122"/>
              </a:rPr>
              <a:t>4.5 BS-Handover Speed Estimation</a:t>
            </a:r>
            <a:endParaRPr lang="zh-CN" altLang="en-US" sz="4000" dirty="0">
              <a:solidFill>
                <a:srgbClr val="4472C4"/>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3"/>
          <a:stretch>
            <a:fillRect/>
          </a:stretch>
        </p:blipFill>
        <p:spPr>
          <a:xfrm>
            <a:off x="2928140" y="1124338"/>
            <a:ext cx="2781373" cy="364681"/>
          </a:xfrm>
          <a:prstGeom prst="rect">
            <a:avLst/>
          </a:prstGeom>
        </p:spPr>
      </p:pic>
      <p:pic>
        <p:nvPicPr>
          <p:cNvPr id="7" name="图片 6"/>
          <p:cNvPicPr>
            <a:picLocks noChangeAspect="1"/>
          </p:cNvPicPr>
          <p:nvPr/>
        </p:nvPicPr>
        <p:blipFill>
          <a:blip r:embed="rId4"/>
          <a:stretch>
            <a:fillRect/>
          </a:stretch>
        </p:blipFill>
        <p:spPr>
          <a:xfrm>
            <a:off x="4247154" y="1565566"/>
            <a:ext cx="3140611" cy="370124"/>
          </a:xfrm>
          <a:prstGeom prst="rect">
            <a:avLst/>
          </a:prstGeom>
        </p:spPr>
      </p:pic>
      <p:pic>
        <p:nvPicPr>
          <p:cNvPr id="8" name="图片 7"/>
          <p:cNvPicPr>
            <a:picLocks noChangeAspect="1"/>
          </p:cNvPicPr>
          <p:nvPr/>
        </p:nvPicPr>
        <p:blipFill>
          <a:blip r:embed="rId5"/>
          <a:stretch>
            <a:fillRect/>
          </a:stretch>
        </p:blipFill>
        <p:spPr>
          <a:xfrm>
            <a:off x="2928140" y="2155855"/>
            <a:ext cx="3802612" cy="2909574"/>
          </a:xfrm>
          <a:prstGeom prst="rect">
            <a:avLst/>
          </a:prstGeom>
        </p:spPr>
      </p:pic>
      <p:cxnSp>
        <p:nvCxnSpPr>
          <p:cNvPr id="9" name="直接箭头连接符 8"/>
          <p:cNvCxnSpPr/>
          <p:nvPr/>
        </p:nvCxnSpPr>
        <p:spPr>
          <a:xfrm>
            <a:off x="3457757" y="1401690"/>
            <a:ext cx="605676" cy="868901"/>
          </a:xfrm>
          <a:prstGeom prst="straightConnector1">
            <a:avLst/>
          </a:prstGeom>
          <a:ln w="38100">
            <a:solidFill>
              <a:schemeClr val="tx1"/>
            </a:solidFill>
            <a:prstDash val="sys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2" name="直接箭头连接符 11"/>
          <p:cNvCxnSpPr/>
          <p:nvPr/>
        </p:nvCxnSpPr>
        <p:spPr>
          <a:xfrm flipH="1">
            <a:off x="5792925" y="1893578"/>
            <a:ext cx="1075353" cy="755441"/>
          </a:xfrm>
          <a:prstGeom prst="straightConnector1">
            <a:avLst/>
          </a:prstGeom>
          <a:ln w="38100">
            <a:solidFill>
              <a:schemeClr val="tx1"/>
            </a:solidFill>
            <a:prstDash val="sysDash"/>
            <a:headEnd type="triangle"/>
            <a:tailEnd type="none"/>
          </a:ln>
        </p:spPr>
        <p:style>
          <a:lnRef idx="1">
            <a:schemeClr val="accent1"/>
          </a:lnRef>
          <a:fillRef idx="0">
            <a:schemeClr val="accent1"/>
          </a:fillRef>
          <a:effectRef idx="0">
            <a:schemeClr val="accent1"/>
          </a:effectRef>
          <a:fontRef idx="minor">
            <a:schemeClr val="tx1"/>
          </a:fontRef>
        </p:style>
      </p:cxnSp>
      <p:sp>
        <p:nvSpPr>
          <p:cNvPr id="14" name="圆角矩形标注 13"/>
          <p:cNvSpPr/>
          <p:nvPr/>
        </p:nvSpPr>
        <p:spPr>
          <a:xfrm>
            <a:off x="651448" y="5362649"/>
            <a:ext cx="3852310" cy="997764"/>
          </a:xfrm>
          <a:prstGeom prst="wedgeRoundRectCallout">
            <a:avLst>
              <a:gd name="adj1" fmla="val 31484"/>
              <a:gd name="adj2" fmla="val -116868"/>
              <a:gd name="adj3" fmla="val 16667"/>
            </a:avLst>
          </a:prstGeom>
          <a:solidFill>
            <a:schemeClr val="bg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smtClean="0">
                <a:solidFill>
                  <a:schemeClr val="tx1"/>
                </a:solidFill>
              </a:rPr>
              <a:t>&gt;&gt; 0.39% of suspicious SMS messages come from FBSes</a:t>
            </a:r>
            <a:endParaRPr lang="zh-CN" altLang="en-US" sz="2400" dirty="0">
              <a:solidFill>
                <a:schemeClr val="tx1"/>
              </a:solidFill>
            </a:endParaRPr>
          </a:p>
        </p:txBody>
      </p:sp>
      <p:pic>
        <p:nvPicPr>
          <p:cNvPr id="1026" name="Picture 2" descr="http://www.canet.com.cn/uploads/allimg/141031/16-1410311G345L5.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6242" b="13027"/>
          <a:stretch/>
        </p:blipFill>
        <p:spPr bwMode="auto">
          <a:xfrm>
            <a:off x="904140" y="1033178"/>
            <a:ext cx="1840279" cy="6291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abc.2008php.com/2012_Website_appreciate/2012-08-25/20120825211015.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5251" t="22232" r="10171" b="13074"/>
          <a:stretch/>
        </p:blipFill>
        <p:spPr bwMode="auto">
          <a:xfrm>
            <a:off x="7377361" y="1436032"/>
            <a:ext cx="1575618" cy="629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524092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523CE5A3-3300-4D41-99A4-0032E3512D03}" type="slidenum">
              <a:rPr lang="zh-CN" altLang="en-US" smtClean="0"/>
              <a:t>29</a:t>
            </a:fld>
            <a:endParaRPr lang="zh-CN" altLang="en-US"/>
          </a:p>
        </p:txBody>
      </p:sp>
      <p:sp>
        <p:nvSpPr>
          <p:cNvPr id="5" name="矩形 4"/>
          <p:cNvSpPr/>
          <p:nvPr/>
        </p:nvSpPr>
        <p:spPr>
          <a:xfrm>
            <a:off x="1651627" y="200834"/>
            <a:ext cx="5840830" cy="707886"/>
          </a:xfrm>
          <a:prstGeom prst="rect">
            <a:avLst/>
          </a:prstGeom>
        </p:spPr>
        <p:txBody>
          <a:bodyPr wrap="none">
            <a:spAutoFit/>
          </a:bodyPr>
          <a:lstStyle/>
          <a:p>
            <a:pPr algn="ctr"/>
            <a:r>
              <a:rPr lang="en-US" altLang="zh-CN" sz="4000" dirty="0" smtClean="0">
                <a:solidFill>
                  <a:srgbClr val="4472C4"/>
                </a:solidFill>
                <a:latin typeface="微软雅黑" panose="020B0503020204020204" pitchFamily="34" charset="-122"/>
                <a:ea typeface="微软雅黑" panose="020B0503020204020204" pitchFamily="34" charset="-122"/>
              </a:rPr>
              <a:t>Detection Performance</a:t>
            </a:r>
            <a:endParaRPr lang="zh-CN" altLang="en-US" sz="4000" dirty="0">
              <a:solidFill>
                <a:srgbClr val="4472C4"/>
              </a:solidFill>
              <a:latin typeface="微软雅黑" panose="020B0503020204020204" pitchFamily="34" charset="-122"/>
              <a:ea typeface="微软雅黑" panose="020B0503020204020204" pitchFamily="34" charset="-122"/>
            </a:endParaRPr>
          </a:p>
        </p:txBody>
      </p:sp>
      <p:sp>
        <p:nvSpPr>
          <p:cNvPr id="2" name="矩形 1"/>
          <p:cNvSpPr/>
          <p:nvPr/>
        </p:nvSpPr>
        <p:spPr>
          <a:xfrm>
            <a:off x="268332" y="876547"/>
            <a:ext cx="8773434" cy="1154162"/>
          </a:xfrm>
          <a:prstGeom prst="rect">
            <a:avLst/>
          </a:prstGeom>
        </p:spPr>
        <p:txBody>
          <a:bodyPr wrap="square">
            <a:spAutoFit/>
          </a:bodyPr>
          <a:lstStyle/>
          <a:p>
            <a:pPr marL="285750" indent="-285750">
              <a:buFont typeface="Wingdings" panose="05000000000000000000" pitchFamily="2" charset="2"/>
              <a:buChar char="p"/>
            </a:pPr>
            <a:r>
              <a:rPr lang="zh-CN" altLang="en-US" sz="2300" dirty="0" smtClean="0">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sz="2300" dirty="0">
                <a:latin typeface="Arial Unicode MS" panose="020B0604020202020204" pitchFamily="34" charset="-122"/>
                <a:ea typeface="Arial Unicode MS" panose="020B0604020202020204" pitchFamily="34" charset="-122"/>
                <a:cs typeface="Arial Unicode MS" panose="020B0604020202020204" pitchFamily="34" charset="-122"/>
              </a:rPr>
              <a:t>&gt;</a:t>
            </a:r>
            <a:r>
              <a:rPr lang="zh-CN" altLang="en-US" sz="2300" dirty="0" smtClean="0">
                <a:latin typeface="Arial Unicode MS" panose="020B0604020202020204" pitchFamily="34" charset="-122"/>
                <a:ea typeface="Arial Unicode MS" panose="020B0604020202020204" pitchFamily="34" charset="-122"/>
                <a:cs typeface="Arial Unicode MS" panose="020B0604020202020204" pitchFamily="34" charset="-122"/>
              </a:rPr>
              <a:t> </a:t>
            </a:r>
            <a:r>
              <a:rPr lang="zh-CN" altLang="en-US" sz="2300" b="1" dirty="0">
                <a:latin typeface="Arial Unicode MS" panose="020B0604020202020204" pitchFamily="34" charset="-122"/>
                <a:ea typeface="Arial Unicode MS" panose="020B0604020202020204" pitchFamily="34" charset="-122"/>
                <a:cs typeface="Arial Unicode MS" panose="020B0604020202020204" pitchFamily="34" charset="-122"/>
              </a:rPr>
              <a:t>4.7%</a:t>
            </a:r>
            <a:r>
              <a:rPr lang="zh-CN" altLang="en-US" sz="2300" dirty="0">
                <a:latin typeface="Arial Unicode MS" panose="020B0604020202020204" pitchFamily="34" charset="-122"/>
                <a:ea typeface="Arial Unicode MS" panose="020B0604020202020204" pitchFamily="34" charset="-122"/>
                <a:cs typeface="Arial Unicode MS" panose="020B0604020202020204" pitchFamily="34" charset="-122"/>
              </a:rPr>
              <a:t> of suspicious messages </a:t>
            </a:r>
            <a:r>
              <a:rPr lang="en-US" altLang="zh-CN" sz="2300" dirty="0" smtClean="0">
                <a:latin typeface="Arial Unicode MS" panose="020B0604020202020204" pitchFamily="34" charset="-122"/>
                <a:ea typeface="Arial Unicode MS" panose="020B0604020202020204" pitchFamily="34" charset="-122"/>
                <a:cs typeface="Arial Unicode MS" panose="020B0604020202020204" pitchFamily="34" charset="-122"/>
              </a:rPr>
              <a:t>should have come from</a:t>
            </a:r>
            <a:r>
              <a:rPr lang="zh-CN" altLang="en-US" sz="2300" dirty="0" smtClean="0">
                <a:latin typeface="Arial Unicode MS" panose="020B0604020202020204" pitchFamily="34" charset="-122"/>
                <a:ea typeface="Arial Unicode MS" panose="020B0604020202020204" pitchFamily="34" charset="-122"/>
                <a:cs typeface="Arial Unicode MS" panose="020B0604020202020204" pitchFamily="34" charset="-122"/>
              </a:rPr>
              <a:t> FBS</a:t>
            </a:r>
            <a:r>
              <a:rPr lang="en-US" altLang="zh-CN" sz="2300" dirty="0" smtClean="0">
                <a:latin typeface="Arial Unicode MS" panose="020B0604020202020204" pitchFamily="34" charset="-122"/>
                <a:ea typeface="Arial Unicode MS" panose="020B0604020202020204" pitchFamily="34" charset="-122"/>
                <a:cs typeface="Arial Unicode MS" panose="020B0604020202020204" pitchFamily="34" charset="-122"/>
              </a:rPr>
              <a:t>e</a:t>
            </a:r>
            <a:r>
              <a:rPr lang="zh-CN" altLang="en-US" sz="2300" dirty="0" smtClean="0">
                <a:latin typeface="Arial Unicode MS" panose="020B0604020202020204" pitchFamily="34" charset="-122"/>
                <a:ea typeface="Arial Unicode MS" panose="020B0604020202020204" pitchFamily="34" charset="-122"/>
                <a:cs typeface="Arial Unicode MS" panose="020B0604020202020204" pitchFamily="34" charset="-122"/>
              </a:rPr>
              <a:t>s</a:t>
            </a:r>
            <a:endParaRPr lang="en-US" altLang="zh-CN" sz="2300" dirty="0">
              <a:latin typeface="Arial Unicode MS" panose="020B0604020202020204" pitchFamily="34" charset="-122"/>
              <a:ea typeface="Arial Unicode MS" panose="020B0604020202020204" pitchFamily="34" charset="-122"/>
              <a:cs typeface="Arial Unicode MS" panose="020B0604020202020204" pitchFamily="34" charset="-122"/>
            </a:endParaRPr>
          </a:p>
          <a:p>
            <a:r>
              <a:rPr lang="en-US" altLang="zh-CN" sz="2300" dirty="0" smtClean="0">
                <a:solidFill>
                  <a:srgbClr val="C00000"/>
                </a:solidFill>
                <a:latin typeface="Arial Unicode MS" panose="020B0604020202020204" pitchFamily="34" charset="-122"/>
                <a:ea typeface="Arial Unicode MS" panose="020B0604020202020204" pitchFamily="34" charset="-122"/>
                <a:cs typeface="Arial Unicode MS" panose="020B0604020202020204" pitchFamily="34" charset="-122"/>
              </a:rPr>
              <a:t>   - False positive rate is only 0.05% (according to user feedback), mainly due to the inaccuracy of our </a:t>
            </a:r>
            <a:r>
              <a:rPr lang="en-US" altLang="zh-CN" sz="2300" dirty="0" err="1" smtClean="0">
                <a:solidFill>
                  <a:srgbClr val="C00000"/>
                </a:solidFill>
                <a:latin typeface="Arial Unicode MS" panose="020B0604020202020204" pitchFamily="34" charset="-122"/>
                <a:ea typeface="Arial Unicode MS" panose="020B0604020202020204" pitchFamily="34" charset="-122"/>
                <a:cs typeface="Arial Unicode MS" panose="020B0604020202020204" pitchFamily="34" charset="-122"/>
              </a:rPr>
              <a:t>WiFi</a:t>
            </a:r>
            <a:r>
              <a:rPr lang="en-US" altLang="zh-CN" sz="2300" dirty="0" smtClean="0">
                <a:solidFill>
                  <a:srgbClr val="C00000"/>
                </a:solidFill>
                <a:latin typeface="Arial Unicode MS" panose="020B0604020202020204" pitchFamily="34" charset="-122"/>
                <a:ea typeface="Arial Unicode MS" panose="020B0604020202020204" pitchFamily="34" charset="-122"/>
                <a:cs typeface="Arial Unicode MS" panose="020B0604020202020204" pitchFamily="34" charset="-122"/>
              </a:rPr>
              <a:t> database</a:t>
            </a:r>
            <a:endParaRPr lang="zh-CN" altLang="en-US" sz="2300" dirty="0">
              <a:solidFill>
                <a:srgbClr val="C00000"/>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6" name="矩形 5"/>
          <p:cNvSpPr/>
          <p:nvPr/>
        </p:nvSpPr>
        <p:spPr>
          <a:xfrm>
            <a:off x="268332" y="5154318"/>
            <a:ext cx="8676885" cy="1154162"/>
          </a:xfrm>
          <a:prstGeom prst="rect">
            <a:avLst/>
          </a:prstGeom>
        </p:spPr>
        <p:txBody>
          <a:bodyPr wrap="square">
            <a:spAutoFit/>
          </a:bodyPr>
          <a:lstStyle/>
          <a:p>
            <a:pPr marL="285750" indent="-285750">
              <a:buFont typeface="Wingdings" panose="05000000000000000000" pitchFamily="2" charset="2"/>
              <a:buChar char="p"/>
            </a:pPr>
            <a:r>
              <a:rPr lang="zh-CN" altLang="en-US" sz="2300" dirty="0" smtClean="0">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sz="2300" dirty="0" smtClean="0">
                <a:latin typeface="Arial Unicode MS" panose="020B0604020202020204" pitchFamily="34" charset="-122"/>
                <a:ea typeface="Arial Unicode MS" panose="020B0604020202020204" pitchFamily="34" charset="-122"/>
                <a:cs typeface="Arial Unicode MS" panose="020B0604020202020204" pitchFamily="34" charset="-122"/>
              </a:rPr>
              <a:t>Set-3 (by </a:t>
            </a:r>
            <a:r>
              <a:rPr lang="en-US" altLang="zh-CN" sz="2300" dirty="0">
                <a:latin typeface="Arial Unicode MS" panose="020B0604020202020204" pitchFamily="34" charset="-122"/>
                <a:ea typeface="Arial Unicode MS" panose="020B0604020202020204" pitchFamily="34" charset="-122"/>
                <a:cs typeface="Arial Unicode MS" panose="020B0604020202020204" pitchFamily="34" charset="-122"/>
              </a:rPr>
              <a:t>message </a:t>
            </a:r>
            <a:r>
              <a:rPr lang="en-US" altLang="zh-CN" sz="2300" dirty="0" smtClean="0">
                <a:latin typeface="Arial Unicode MS" panose="020B0604020202020204" pitchFamily="34" charset="-122"/>
                <a:ea typeface="Arial Unicode MS" panose="020B0604020202020204" pitchFamily="34" charset="-122"/>
                <a:cs typeface="Arial Unicode MS" panose="020B0604020202020204" pitchFamily="34" charset="-122"/>
              </a:rPr>
              <a:t>content mining) </a:t>
            </a:r>
            <a:r>
              <a:rPr lang="en-US" altLang="zh-CN" sz="2300" dirty="0">
                <a:latin typeface="Arial Unicode MS" panose="020B0604020202020204" pitchFamily="34" charset="-122"/>
                <a:ea typeface="Arial Unicode MS" panose="020B0604020202020204" pitchFamily="34" charset="-122"/>
                <a:cs typeface="Arial Unicode MS" panose="020B0604020202020204" pitchFamily="34" charset="-122"/>
              </a:rPr>
              <a:t>is &gt;98% covered by the other 4</a:t>
            </a:r>
            <a:r>
              <a:rPr lang="en-US" altLang="zh-CN" sz="2300" dirty="0" smtClean="0">
                <a:latin typeface="Arial Unicode MS" panose="020B0604020202020204" pitchFamily="34" charset="-122"/>
                <a:ea typeface="Arial Unicode MS" panose="020B0604020202020204" pitchFamily="34" charset="-122"/>
                <a:cs typeface="Arial Unicode MS" panose="020B0604020202020204" pitchFamily="34" charset="-122"/>
              </a:rPr>
              <a:t> sets</a:t>
            </a:r>
          </a:p>
          <a:p>
            <a:r>
              <a:rPr lang="en-US" altLang="zh-CN" sz="2300" b="1" dirty="0">
                <a:solidFill>
                  <a:srgbClr val="C00000"/>
                </a:solidFill>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sz="2300" b="1" dirty="0" smtClean="0">
                <a:solidFill>
                  <a:srgbClr val="C00000"/>
                </a:solidFill>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sz="2300" b="1" dirty="0">
                <a:solidFill>
                  <a:srgbClr val="C00000"/>
                </a:solidFill>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sz="2300" b="1" dirty="0" smtClean="0">
                <a:solidFill>
                  <a:srgbClr val="C00000"/>
                </a:solidFill>
                <a:latin typeface="Arial Unicode MS" panose="020B0604020202020204" pitchFamily="34" charset="-122"/>
                <a:ea typeface="Arial Unicode MS" panose="020B0604020202020204" pitchFamily="34" charset="-122"/>
                <a:cs typeface="Arial Unicode MS" panose="020B0604020202020204" pitchFamily="34" charset="-122"/>
              </a:rPr>
              <a:t>No </a:t>
            </a:r>
            <a:r>
              <a:rPr lang="en-US" altLang="zh-CN" sz="2300" b="1" dirty="0">
                <a:solidFill>
                  <a:srgbClr val="C00000"/>
                </a:solidFill>
                <a:latin typeface="Arial Unicode MS" panose="020B0604020202020204" pitchFamily="34" charset="-122"/>
                <a:ea typeface="Arial Unicode MS" panose="020B0604020202020204" pitchFamily="34" charset="-122"/>
                <a:cs typeface="Arial Unicode MS" panose="020B0604020202020204" pitchFamily="34" charset="-122"/>
              </a:rPr>
              <a:t>need to collect the text content of </a:t>
            </a:r>
            <a:r>
              <a:rPr lang="en-US" altLang="zh-CN" sz="2300" b="1" dirty="0" smtClean="0">
                <a:solidFill>
                  <a:srgbClr val="C00000"/>
                </a:solidFill>
                <a:latin typeface="Arial Unicode MS" panose="020B0604020202020204" pitchFamily="34" charset="-122"/>
                <a:ea typeface="Arial Unicode MS" panose="020B0604020202020204" pitchFamily="34" charset="-122"/>
                <a:cs typeface="Arial Unicode MS" panose="020B0604020202020204" pitchFamily="34" charset="-122"/>
              </a:rPr>
              <a:t>users’ messages!</a:t>
            </a:r>
            <a:endParaRPr lang="zh-CN" altLang="en-US" sz="2300" b="1" dirty="0">
              <a:solidFill>
                <a:srgbClr val="C00000"/>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pic>
        <p:nvPicPr>
          <p:cNvPr id="10" name="图片 9"/>
          <p:cNvPicPr>
            <a:picLocks noChangeAspect="1"/>
          </p:cNvPicPr>
          <p:nvPr/>
        </p:nvPicPr>
        <p:blipFill rotWithShape="1">
          <a:blip r:embed="rId3" cstate="print">
            <a:extLst>
              <a:ext uri="{28A0092B-C50C-407E-A947-70E740481C1C}">
                <a14:useLocalDpi xmlns:a14="http://schemas.microsoft.com/office/drawing/2010/main" val="0"/>
              </a:ext>
            </a:extLst>
          </a:blip>
          <a:srcRect l="10440" t="15909" r="17970" b="4547"/>
          <a:stretch/>
        </p:blipFill>
        <p:spPr>
          <a:xfrm>
            <a:off x="2062299" y="2108498"/>
            <a:ext cx="4729002" cy="2955626"/>
          </a:xfrm>
          <a:prstGeom prst="rect">
            <a:avLst/>
          </a:prstGeom>
        </p:spPr>
      </p:pic>
    </p:spTree>
    <p:extLst>
      <p:ext uri="{BB962C8B-B14F-4D97-AF65-F5344CB8AC3E}">
        <p14:creationId xmlns:p14="http://schemas.microsoft.com/office/powerpoint/2010/main" val="15113431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523CE5A3-3300-4D41-99A4-0032E3512D03}" type="slidenum">
              <a:rPr lang="zh-CN" altLang="en-US" smtClean="0"/>
              <a:t>3</a:t>
            </a:fld>
            <a:endParaRPr lang="zh-CN" altLang="en-US"/>
          </a:p>
        </p:txBody>
      </p:sp>
      <p:sp>
        <p:nvSpPr>
          <p:cNvPr id="5" name="矩形 4"/>
          <p:cNvSpPr/>
          <p:nvPr/>
        </p:nvSpPr>
        <p:spPr>
          <a:xfrm>
            <a:off x="3613117" y="200834"/>
            <a:ext cx="1917834" cy="707886"/>
          </a:xfrm>
          <a:prstGeom prst="rect">
            <a:avLst/>
          </a:prstGeom>
        </p:spPr>
        <p:txBody>
          <a:bodyPr wrap="none">
            <a:spAutoFit/>
          </a:bodyPr>
          <a:lstStyle/>
          <a:p>
            <a:pPr algn="ctr"/>
            <a:r>
              <a:rPr lang="en-US" altLang="zh-CN" sz="4000" dirty="0" smtClean="0">
                <a:solidFill>
                  <a:srgbClr val="C00000"/>
                </a:solidFill>
                <a:latin typeface="微软雅黑" panose="020B0503020204020204" pitchFamily="34" charset="-122"/>
                <a:ea typeface="微软雅黑" panose="020B0503020204020204" pitchFamily="34" charset="-122"/>
              </a:rPr>
              <a:t>Story 1</a:t>
            </a:r>
            <a:endParaRPr lang="zh-CN" altLang="en-US" sz="4000" dirty="0">
              <a:solidFill>
                <a:srgbClr val="C00000"/>
              </a:solidFill>
              <a:latin typeface="微软雅黑" panose="020B0503020204020204" pitchFamily="34" charset="-122"/>
              <a:ea typeface="微软雅黑" panose="020B0503020204020204" pitchFamily="34" charset="-122"/>
            </a:endParaRPr>
          </a:p>
        </p:txBody>
      </p:sp>
      <p:pic>
        <p:nvPicPr>
          <p:cNvPr id="14" name="图片 13"/>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861541" y="1413639"/>
            <a:ext cx="629603" cy="629603"/>
          </a:xfrm>
          <a:prstGeom prst="rect">
            <a:avLst/>
          </a:prstGeom>
        </p:spPr>
      </p:pic>
      <p:sp>
        <p:nvSpPr>
          <p:cNvPr id="15" name="矩形 14"/>
          <p:cNvSpPr/>
          <p:nvPr/>
        </p:nvSpPr>
        <p:spPr>
          <a:xfrm>
            <a:off x="3333571" y="2606403"/>
            <a:ext cx="2609345" cy="258532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altLang="zh-CN" b="1" dirty="0" smtClean="0">
                <a:latin typeface="Arial Unicode MS" panose="020B0604020202020204" pitchFamily="34" charset="-122"/>
                <a:ea typeface="Arial Unicode MS" panose="020B0604020202020204" pitchFamily="34" charset="-122"/>
                <a:cs typeface="Arial Unicode MS" panose="020B0604020202020204" pitchFamily="34" charset="-122"/>
              </a:rPr>
              <a:t>From 95599 </a:t>
            </a:r>
            <a:r>
              <a:rPr lang="en-US" altLang="zh-CN" sz="1600" b="1" dirty="0" smtClean="0">
                <a:latin typeface="Arial Unicode MS" panose="020B0604020202020204" pitchFamily="34" charset="-122"/>
                <a:ea typeface="Arial Unicode MS" panose="020B0604020202020204" pitchFamily="34" charset="-122"/>
                <a:cs typeface="Arial Unicode MS" panose="020B0604020202020204" pitchFamily="34" charset="-122"/>
              </a:rPr>
              <a:t>(Agriculture Bank of China)</a:t>
            </a:r>
            <a:r>
              <a:rPr lang="en-US" altLang="zh-CN" b="1" dirty="0" smtClean="0">
                <a:latin typeface="Arial Unicode MS" panose="020B0604020202020204" pitchFamily="34" charset="-122"/>
                <a:ea typeface="Arial Unicode MS" panose="020B0604020202020204" pitchFamily="34" charset="-122"/>
                <a:cs typeface="Arial Unicode MS" panose="020B0604020202020204" pitchFamily="34" charset="-122"/>
              </a:rPr>
              <a:t>: </a:t>
            </a:r>
          </a:p>
          <a:p>
            <a:r>
              <a:rPr lang="en-US" altLang="zh-CN" dirty="0" smtClean="0">
                <a:latin typeface="Arial Unicode MS" panose="020B0604020202020204" pitchFamily="34" charset="-122"/>
                <a:ea typeface="Arial Unicode MS" panose="020B0604020202020204" pitchFamily="34" charset="-122"/>
                <a:cs typeface="Arial Unicode MS" panose="020B0604020202020204" pitchFamily="34" charset="-122"/>
              </a:rPr>
              <a:t>We’re processing the student loan you’ve applied for, and now requiring you to transfer a deposit of ¥</a:t>
            </a:r>
            <a:r>
              <a:rPr lang="en-US" altLang="zh-CN" dirty="0">
                <a:latin typeface="Arial Unicode MS" panose="020B0604020202020204" pitchFamily="34" charset="-122"/>
                <a:ea typeface="Arial Unicode MS" panose="020B0604020202020204" pitchFamily="34" charset="-122"/>
                <a:cs typeface="Arial Unicode MS" panose="020B0604020202020204" pitchFamily="34" charset="-122"/>
              </a:rPr>
              <a:t>9900 (</a:t>
            </a:r>
            <a:r>
              <a:rPr lang="en-US" altLang="zh-CN" dirty="0" smtClean="0">
                <a:latin typeface="Arial Unicode MS" panose="020B0604020202020204" pitchFamily="34" charset="-122"/>
                <a:ea typeface="Arial Unicode MS" panose="020B0604020202020204" pitchFamily="34" charset="-122"/>
                <a:cs typeface="Arial Unicode MS" panose="020B0604020202020204" pitchFamily="34" charset="-122"/>
              </a:rPr>
              <a:t>≈$1500) to the bank account XXXXXXXXX.</a:t>
            </a:r>
            <a:endParaRPr lang="zh-CN" altLang="en-US"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pic>
        <p:nvPicPr>
          <p:cNvPr id="1026" name="Picture 2" descr="Image result for 女大学生 卡通"/>
          <p:cNvPicPr>
            <a:picLocks noChangeAspect="1" noChangeArrowheads="1"/>
          </p:cNvPicPr>
          <p:nvPr/>
        </p:nvPicPr>
        <p:blipFill rotWithShape="1">
          <a:blip r:embed="rId4">
            <a:extLst>
              <a:ext uri="{28A0092B-C50C-407E-A947-70E740481C1C}">
                <a14:useLocalDpi xmlns:a14="http://schemas.microsoft.com/office/drawing/2010/main" val="0"/>
              </a:ext>
            </a:extLst>
          </a:blip>
          <a:srcRect l="46997" t="20630" r="22908" b="31135"/>
          <a:stretch/>
        </p:blipFill>
        <p:spPr bwMode="auto">
          <a:xfrm>
            <a:off x="730370" y="2303633"/>
            <a:ext cx="1863305" cy="246715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https://timgsa.baidu.com/timg?image&amp;quality=80&amp;size=b9999_10000&amp;sec=1488132324616&amp;di=6dc5fcbea5e8dec78f4f42783a17a735&amp;imgtype=0&amp;src=http%3A%2F%2Fpic41.nipic.com%2F20140603%2F6608733_212753630000_2.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038" t="8481" r="4905" b="5188"/>
          <a:stretch/>
        </p:blipFill>
        <p:spPr bwMode="auto">
          <a:xfrm>
            <a:off x="6394689" y="1053922"/>
            <a:ext cx="1761967" cy="1708030"/>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直接箭头连接符 11"/>
          <p:cNvCxnSpPr/>
          <p:nvPr/>
        </p:nvCxnSpPr>
        <p:spPr>
          <a:xfrm flipV="1">
            <a:off x="2738658" y="1907937"/>
            <a:ext cx="3541372" cy="534263"/>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3542122" y="1396911"/>
            <a:ext cx="1262090" cy="646331"/>
          </a:xfrm>
          <a:prstGeom prst="rect">
            <a:avLst/>
          </a:prstGeom>
        </p:spPr>
        <p:txBody>
          <a:bodyPr wrap="square">
            <a:spAutoFit/>
          </a:bodyPr>
          <a:lstStyle/>
          <a:p>
            <a:r>
              <a:rPr lang="en-US" altLang="zh-CN" b="1" dirty="0" smtClean="0">
                <a:solidFill>
                  <a:srgbClr val="CB7338"/>
                </a:solidFill>
                <a:latin typeface="Arial Unicode MS" panose="020B0604020202020204" pitchFamily="34" charset="-122"/>
                <a:ea typeface="Arial Unicode MS" panose="020B0604020202020204" pitchFamily="34" charset="-122"/>
                <a:cs typeface="Arial Unicode MS" panose="020B0604020202020204" pitchFamily="34" charset="-122"/>
              </a:rPr>
              <a:t>SMS Text Message</a:t>
            </a:r>
            <a:endParaRPr lang="zh-CN" altLang="en-US" dirty="0">
              <a:solidFill>
                <a:srgbClr val="CB7338"/>
              </a:solidFill>
            </a:endParaRPr>
          </a:p>
        </p:txBody>
      </p:sp>
      <p:pic>
        <p:nvPicPr>
          <p:cNvPr id="17" name="Picture 2" descr="Image result for 女大学生 卡通"/>
          <p:cNvPicPr>
            <a:picLocks noChangeAspect="1" noChangeArrowheads="1"/>
          </p:cNvPicPr>
          <p:nvPr/>
        </p:nvPicPr>
        <p:blipFill rotWithShape="1">
          <a:blip r:embed="rId6">
            <a:extLst>
              <a:ext uri="{28A0092B-C50C-407E-A947-70E740481C1C}">
                <a14:useLocalDpi xmlns:a14="http://schemas.microsoft.com/office/drawing/2010/main" val="0"/>
              </a:ext>
            </a:extLst>
          </a:blip>
          <a:srcRect l="52019" t="20630" r="26339" b="49020"/>
          <a:stretch/>
        </p:blipFill>
        <p:spPr bwMode="auto">
          <a:xfrm>
            <a:off x="6712414" y="4424165"/>
            <a:ext cx="1126515" cy="1305084"/>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8" name="矩形 7"/>
          <p:cNvSpPr/>
          <p:nvPr/>
        </p:nvSpPr>
        <p:spPr>
          <a:xfrm>
            <a:off x="1097715" y="6400413"/>
            <a:ext cx="6430270" cy="276999"/>
          </a:xfrm>
          <a:prstGeom prst="rect">
            <a:avLst/>
          </a:prstGeom>
        </p:spPr>
        <p:txBody>
          <a:bodyPr wrap="square">
            <a:spAutoFit/>
          </a:bodyPr>
          <a:lstStyle/>
          <a:p>
            <a:r>
              <a:rPr lang="en-US" altLang="zh-CN" sz="1200" dirty="0" smtClean="0">
                <a:solidFill>
                  <a:schemeClr val="tx1">
                    <a:lumMod val="50000"/>
                    <a:lumOff val="50000"/>
                  </a:schemeClr>
                </a:solidFill>
                <a:latin typeface="Arial Unicode MS" panose="020B0604020202020204" pitchFamily="34" charset="-122"/>
                <a:ea typeface="Arial Unicode MS" panose="020B0604020202020204" pitchFamily="34" charset="-122"/>
                <a:cs typeface="Arial Unicode MS" panose="020B0604020202020204" pitchFamily="34" charset="-122"/>
              </a:rPr>
              <a:t>* Note: This is a simplified version of the actual story which involves more complex details. </a:t>
            </a:r>
            <a:endParaRPr lang="zh-CN" altLang="en-US" sz="1200" dirty="0">
              <a:solidFill>
                <a:schemeClr val="tx1">
                  <a:lumMod val="50000"/>
                  <a:lumOff val="50000"/>
                </a:schemeClr>
              </a:solidFill>
            </a:endParaRPr>
          </a:p>
        </p:txBody>
      </p:sp>
    </p:spTree>
    <p:extLst>
      <p:ext uri="{BB962C8B-B14F-4D97-AF65-F5344CB8AC3E}">
        <p14:creationId xmlns:p14="http://schemas.microsoft.com/office/powerpoint/2010/main" val="3431868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523CE5A3-3300-4D41-99A4-0032E3512D03}" type="slidenum">
              <a:rPr lang="zh-CN" altLang="en-US" smtClean="0"/>
              <a:t>30</a:t>
            </a:fld>
            <a:endParaRPr lang="zh-CN" altLang="en-US"/>
          </a:p>
        </p:txBody>
      </p:sp>
      <p:sp>
        <p:nvSpPr>
          <p:cNvPr id="5" name="矩形 4"/>
          <p:cNvSpPr/>
          <p:nvPr/>
        </p:nvSpPr>
        <p:spPr>
          <a:xfrm>
            <a:off x="1526827" y="200834"/>
            <a:ext cx="6090450" cy="707886"/>
          </a:xfrm>
          <a:prstGeom prst="rect">
            <a:avLst/>
          </a:prstGeom>
        </p:spPr>
        <p:txBody>
          <a:bodyPr wrap="none">
            <a:spAutoFit/>
          </a:bodyPr>
          <a:lstStyle/>
          <a:p>
            <a:pPr algn="ctr"/>
            <a:r>
              <a:rPr lang="en-US" altLang="zh-CN" sz="4000" dirty="0" smtClean="0">
                <a:solidFill>
                  <a:srgbClr val="002060"/>
                </a:solidFill>
                <a:latin typeface="微软雅黑" panose="020B0503020204020204" pitchFamily="34" charset="-122"/>
                <a:ea typeface="微软雅黑" panose="020B0503020204020204" pitchFamily="34" charset="-122"/>
              </a:rPr>
              <a:t>Arresting FBS Operators</a:t>
            </a:r>
            <a:endParaRPr lang="zh-CN" altLang="en-US" sz="4000" dirty="0">
              <a:solidFill>
                <a:srgbClr val="002060"/>
              </a:solidFill>
              <a:latin typeface="微软雅黑" panose="020B0503020204020204" pitchFamily="34" charset="-122"/>
              <a:ea typeface="微软雅黑" panose="020B0503020204020204" pitchFamily="34" charset="-122"/>
            </a:endParaRPr>
          </a:p>
        </p:txBody>
      </p:sp>
      <p:sp>
        <p:nvSpPr>
          <p:cNvPr id="6" name="矩形 5"/>
          <p:cNvSpPr/>
          <p:nvPr/>
        </p:nvSpPr>
        <p:spPr>
          <a:xfrm>
            <a:off x="494329" y="1036504"/>
            <a:ext cx="7934054" cy="830997"/>
          </a:xfrm>
          <a:prstGeom prst="rect">
            <a:avLst/>
          </a:prstGeom>
        </p:spPr>
        <p:txBody>
          <a:bodyPr wrap="square">
            <a:spAutoFit/>
          </a:bodyPr>
          <a:lstStyle/>
          <a:p>
            <a:pPr marL="285750" indent="-285750">
              <a:buFont typeface="Wingdings" panose="05000000000000000000" pitchFamily="2" charset="2"/>
              <a:buChar char="p"/>
            </a:pPr>
            <a:r>
              <a:rPr lang="en-US" altLang="zh-CN" sz="2400" dirty="0">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sz="2400" dirty="0" smtClean="0">
                <a:latin typeface="Arial Unicode MS" panose="020B0604020202020204" pitchFamily="34" charset="-122"/>
                <a:ea typeface="Arial Unicode MS" panose="020B0604020202020204" pitchFamily="34" charset="-122"/>
                <a:cs typeface="Arial Unicode MS" panose="020B0604020202020204" pitchFamily="34" charset="-122"/>
              </a:rPr>
              <a:t>With the help of FBS-Radar, the police have arrested tens to hundreds of FBS operators every month  </a:t>
            </a:r>
          </a:p>
        </p:txBody>
      </p:sp>
      <p:pic>
        <p:nvPicPr>
          <p:cNvPr id="1026" name="Picture 2" descr="https://timgsa.baidu.com/timg?image&amp;quality=80&amp;size=b9999_10000&amp;sec=1485443523766&amp;di=11276e8bef629e952395bcb4515825c4&amp;imgtype=0&amp;src=http%3A%2F%2Fwww.cac.gov.cn%2F2016-02%2F29%2F1118191137_14567346985401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2554" y="2581300"/>
            <a:ext cx="4591878" cy="3061252"/>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194" y="4191540"/>
            <a:ext cx="2205185" cy="1451012"/>
          </a:xfrm>
          <a:prstGeom prst="rect">
            <a:avLst/>
          </a:prstGeom>
        </p:spPr>
      </p:pic>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5194" y="2581300"/>
            <a:ext cx="2233270" cy="1246685"/>
          </a:xfrm>
          <a:prstGeom prst="rect">
            <a:avLst/>
          </a:prstGeom>
        </p:spPr>
      </p:pic>
    </p:spTree>
    <p:extLst>
      <p:ext uri="{BB962C8B-B14F-4D97-AF65-F5344CB8AC3E}">
        <p14:creationId xmlns:p14="http://schemas.microsoft.com/office/powerpoint/2010/main" val="176627641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1367044" y="2866615"/>
            <a:ext cx="564577" cy="830997"/>
          </a:xfrm>
          <a:prstGeom prst="rect">
            <a:avLst/>
          </a:prstGeom>
          <a:noFill/>
        </p:spPr>
        <p:txBody>
          <a:bodyPr wrap="none" lIns="91440" tIns="45720" rIns="91440" bIns="45720">
            <a:spAutoFit/>
          </a:bodyPr>
          <a:lstStyle/>
          <a:p>
            <a:pPr algn="ctr"/>
            <a:r>
              <a:rPr lang="en-US" altLang="zh-CN" sz="4800" b="1" cap="none" spc="0" dirty="0" smtClean="0">
                <a:ln w="10160">
                  <a:solidFill>
                    <a:srgbClr val="0070C0"/>
                  </a:solidFill>
                  <a:prstDash val="solid"/>
                </a:ln>
                <a:solidFill>
                  <a:srgbClr val="FFFFFF"/>
                </a:solidFill>
                <a:effectLst>
                  <a:outerShdw blurRad="38100" dist="22860" dir="5400000" algn="tl" rotWithShape="0">
                    <a:srgbClr val="000000">
                      <a:alpha val="30000"/>
                    </a:srgbClr>
                  </a:outerShdw>
                </a:effectLst>
                <a:latin typeface="微软雅黑" panose="020B0503020204020204" pitchFamily="34" charset="-122"/>
                <a:ea typeface="微软雅黑" panose="020B0503020204020204" pitchFamily="34" charset="-122"/>
              </a:rPr>
              <a:t>4</a:t>
            </a:r>
            <a:endParaRPr lang="zh-CN" altLang="en-US" sz="4800" b="1" cap="none" spc="0" dirty="0">
              <a:ln w="10160">
                <a:solidFill>
                  <a:srgbClr val="0070C0"/>
                </a:solidFill>
                <a:prstDash val="solid"/>
              </a:ln>
              <a:solidFill>
                <a:srgbClr val="FFFFFF"/>
              </a:solidFill>
              <a:effectLst>
                <a:outerShdw blurRad="38100" dist="22860" dir="5400000" algn="tl" rotWithShape="0">
                  <a:srgbClr val="000000">
                    <a:alpha val="30000"/>
                  </a:srgbClr>
                </a:outerShdw>
              </a:effectLst>
              <a:latin typeface="微软雅黑" panose="020B0503020204020204" pitchFamily="34" charset="-122"/>
              <a:ea typeface="微软雅黑" panose="020B0503020204020204" pitchFamily="34" charset="-122"/>
            </a:endParaRPr>
          </a:p>
        </p:txBody>
      </p:sp>
      <p:sp>
        <p:nvSpPr>
          <p:cNvPr id="14" name="矩形 13"/>
          <p:cNvSpPr/>
          <p:nvPr/>
        </p:nvSpPr>
        <p:spPr>
          <a:xfrm>
            <a:off x="2025982" y="2857124"/>
            <a:ext cx="4594528" cy="830997"/>
          </a:xfrm>
          <a:prstGeom prst="rect">
            <a:avLst/>
          </a:prstGeom>
          <a:noFill/>
        </p:spPr>
        <p:txBody>
          <a:bodyPr wrap="none" lIns="91440" tIns="45720" rIns="91440" bIns="45720">
            <a:spAutoFit/>
          </a:bodyPr>
          <a:lstStyle/>
          <a:p>
            <a:pPr algn="ctr"/>
            <a:r>
              <a:rPr lang="en-US" altLang="zh-CN" sz="4800" cap="none" spc="0" dirty="0" smtClean="0">
                <a:ln w="0"/>
                <a:solidFill>
                  <a:schemeClr val="accent5"/>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Locating FBSes</a:t>
            </a:r>
            <a:endParaRPr lang="zh-CN" altLang="en-US" sz="4800" cap="none" spc="0" dirty="0">
              <a:ln w="0"/>
              <a:solidFill>
                <a:schemeClr val="accent5"/>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p:txBody>
      </p:sp>
      <p:sp>
        <p:nvSpPr>
          <p:cNvPr id="19" name="灯片编号占位符 18"/>
          <p:cNvSpPr>
            <a:spLocks noGrp="1"/>
          </p:cNvSpPr>
          <p:nvPr>
            <p:ph type="sldNum" sz="quarter" idx="12"/>
          </p:nvPr>
        </p:nvSpPr>
        <p:spPr/>
        <p:txBody>
          <a:bodyPr/>
          <a:lstStyle/>
          <a:p>
            <a:fld id="{523CE5A3-3300-4D41-99A4-0032E3512D03}" type="slidenum">
              <a:rPr lang="zh-CN" altLang="en-US" smtClean="0"/>
              <a:t>31</a:t>
            </a:fld>
            <a:endParaRPr lang="zh-CN" altLang="en-US"/>
          </a:p>
        </p:txBody>
      </p:sp>
    </p:spTree>
    <p:extLst>
      <p:ext uri="{BB962C8B-B14F-4D97-AF65-F5344CB8AC3E}">
        <p14:creationId xmlns:p14="http://schemas.microsoft.com/office/powerpoint/2010/main" val="135406495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523CE5A3-3300-4D41-99A4-0032E3512D03}" type="slidenum">
              <a:rPr lang="zh-CN" altLang="en-US" smtClean="0"/>
              <a:t>32</a:t>
            </a:fld>
            <a:endParaRPr lang="zh-CN" altLang="en-US"/>
          </a:p>
        </p:txBody>
      </p:sp>
      <p:sp>
        <p:nvSpPr>
          <p:cNvPr id="5" name="矩形 4"/>
          <p:cNvSpPr/>
          <p:nvPr/>
        </p:nvSpPr>
        <p:spPr>
          <a:xfrm>
            <a:off x="611433" y="200834"/>
            <a:ext cx="7921207" cy="584775"/>
          </a:xfrm>
          <a:prstGeom prst="rect">
            <a:avLst/>
          </a:prstGeom>
        </p:spPr>
        <p:txBody>
          <a:bodyPr wrap="none">
            <a:spAutoFit/>
          </a:bodyPr>
          <a:lstStyle/>
          <a:p>
            <a:pPr algn="ctr"/>
            <a:r>
              <a:rPr lang="en-US" altLang="zh-CN" sz="3200" dirty="0" smtClean="0">
                <a:solidFill>
                  <a:srgbClr val="002060"/>
                </a:solidFill>
                <a:latin typeface="微软雅黑" panose="020B0503020204020204" pitchFamily="34" charset="-122"/>
                <a:ea typeface="微软雅黑" panose="020B0503020204020204" pitchFamily="34" charset="-122"/>
              </a:rPr>
              <a:t>Locating </a:t>
            </a:r>
            <a:r>
              <a:rPr lang="en-US" altLang="zh-CN" sz="3200" dirty="0">
                <a:solidFill>
                  <a:srgbClr val="002060"/>
                </a:solidFill>
                <a:latin typeface="微软雅黑" panose="020B0503020204020204" pitchFamily="34" charset="-122"/>
                <a:ea typeface="微软雅黑" panose="020B0503020204020204" pitchFamily="34" charset="-122"/>
              </a:rPr>
              <a:t>FBSes </a:t>
            </a:r>
            <a:r>
              <a:rPr lang="en-US" altLang="zh-CN" sz="2400" dirty="0">
                <a:solidFill>
                  <a:srgbClr val="002060"/>
                </a:solidFill>
                <a:latin typeface="微软雅黑" panose="020B0503020204020204" pitchFamily="34" charset="-122"/>
                <a:ea typeface="微软雅黑" panose="020B0503020204020204" pitchFamily="34" charset="-122"/>
              </a:rPr>
              <a:t>based on User Device Locations</a:t>
            </a:r>
            <a:endParaRPr lang="zh-CN" altLang="en-US" sz="3200" dirty="0">
              <a:solidFill>
                <a:srgbClr val="002060"/>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3"/>
          <a:stretch>
            <a:fillRect/>
          </a:stretch>
        </p:blipFill>
        <p:spPr>
          <a:xfrm>
            <a:off x="237528" y="2827296"/>
            <a:ext cx="4173810" cy="2797805"/>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729" y="1229457"/>
            <a:ext cx="1171780" cy="1170723"/>
          </a:xfrm>
          <a:prstGeom prst="rect">
            <a:avLst/>
          </a:prstGeom>
        </p:spPr>
      </p:pic>
      <p:sp>
        <p:nvSpPr>
          <p:cNvPr id="7" name="矩形 6"/>
          <p:cNvSpPr/>
          <p:nvPr/>
        </p:nvSpPr>
        <p:spPr>
          <a:xfrm>
            <a:off x="1705509" y="1199851"/>
            <a:ext cx="6904235" cy="1200329"/>
          </a:xfrm>
          <a:prstGeom prst="rect">
            <a:avLst/>
          </a:prstGeom>
        </p:spPr>
        <p:txBody>
          <a:bodyPr wrap="square">
            <a:spAutoFit/>
          </a:bodyPr>
          <a:lstStyle/>
          <a:p>
            <a:pPr marL="285750" indent="-285750">
              <a:buFont typeface="Wingdings" panose="05000000000000000000" pitchFamily="2" charset="2"/>
              <a:buChar char="p"/>
            </a:pPr>
            <a:r>
              <a:rPr lang="zh-CN" altLang="en-US" sz="2400" dirty="0" smtClean="0">
                <a:solidFill>
                  <a:srgbClr val="FF0000"/>
                </a:solidFill>
                <a:latin typeface="Arial Unicode MS" panose="020B0604020202020204" pitchFamily="34" charset="-122"/>
                <a:ea typeface="Arial Unicode MS" panose="020B0604020202020204" pitchFamily="34" charset="-122"/>
                <a:cs typeface="Arial Unicode MS" panose="020B0604020202020204" pitchFamily="34" charset="-122"/>
              </a:rPr>
              <a:t> FBSes </a:t>
            </a:r>
            <a:r>
              <a:rPr lang="zh-CN" altLang="en-US" sz="2400" dirty="0">
                <a:solidFill>
                  <a:srgbClr val="FF0000"/>
                </a:solidFill>
                <a:latin typeface="Arial Unicode MS" panose="020B0604020202020204" pitchFamily="34" charset="-122"/>
                <a:ea typeface="Arial Unicode MS" panose="020B0604020202020204" pitchFamily="34" charset="-122"/>
                <a:cs typeface="Arial Unicode MS" panose="020B0604020202020204" pitchFamily="34" charset="-122"/>
              </a:rPr>
              <a:t>frequently move and change their </a:t>
            </a:r>
            <a:r>
              <a:rPr lang="zh-CN" altLang="en-US" sz="2400" dirty="0" smtClean="0">
                <a:solidFill>
                  <a:srgbClr val="FF0000"/>
                </a:solidFill>
                <a:latin typeface="Arial Unicode MS" panose="020B0604020202020204" pitchFamily="34" charset="-122"/>
                <a:ea typeface="Arial Unicode MS" panose="020B0604020202020204" pitchFamily="34" charset="-122"/>
                <a:cs typeface="Arial Unicode MS" panose="020B0604020202020204" pitchFamily="34" charset="-122"/>
              </a:rPr>
              <a:t>IDs</a:t>
            </a:r>
            <a:endParaRPr lang="en-US" altLang="zh-CN" sz="2400" dirty="0" smtClean="0">
              <a:solidFill>
                <a:srgbClr val="FF0000"/>
              </a:solidFill>
              <a:latin typeface="Arial Unicode MS" panose="020B0604020202020204" pitchFamily="34" charset="-122"/>
              <a:ea typeface="Arial Unicode MS" panose="020B0604020202020204" pitchFamily="34" charset="-122"/>
              <a:cs typeface="Arial Unicode MS" panose="020B0604020202020204" pitchFamily="34" charset="-122"/>
            </a:endParaRPr>
          </a:p>
          <a:p>
            <a:pPr marL="342900" indent="-342900">
              <a:buFont typeface="Wingdings" panose="05000000000000000000" pitchFamily="2" charset="2"/>
              <a:buChar char="Ø"/>
            </a:pPr>
            <a:r>
              <a:rPr lang="en-US" altLang="zh-CN" sz="2400" dirty="0" smtClean="0">
                <a:latin typeface="Arial Unicode MS" panose="020B0604020202020204" pitchFamily="34" charset="-122"/>
                <a:ea typeface="Arial Unicode MS" panose="020B0604020202020204" pitchFamily="34" charset="-122"/>
                <a:cs typeface="Arial Unicode MS" panose="020B0604020202020204" pitchFamily="34" charset="-122"/>
              </a:rPr>
              <a:t>We</a:t>
            </a:r>
            <a:r>
              <a:rPr lang="zh-CN" altLang="en-US" sz="2400" dirty="0" smtClean="0">
                <a:latin typeface="Arial Unicode MS" panose="020B0604020202020204" pitchFamily="34" charset="-122"/>
                <a:ea typeface="Arial Unicode MS" panose="020B0604020202020204" pitchFamily="34" charset="-122"/>
                <a:cs typeface="Arial Unicode MS" panose="020B0604020202020204" pitchFamily="34" charset="-122"/>
              </a:rPr>
              <a:t> </a:t>
            </a:r>
            <a:r>
              <a:rPr lang="zh-CN" altLang="en-US" sz="2400" dirty="0">
                <a:latin typeface="Arial Unicode MS" panose="020B0604020202020204" pitchFamily="34" charset="-122"/>
                <a:ea typeface="Arial Unicode MS" panose="020B0604020202020204" pitchFamily="34" charset="-122"/>
                <a:cs typeface="Arial Unicode MS" panose="020B0604020202020204" pitchFamily="34" charset="-122"/>
              </a:rPr>
              <a:t>take </a:t>
            </a:r>
            <a:r>
              <a:rPr lang="en-US" altLang="zh-CN" sz="2400" dirty="0" smtClean="0">
                <a:solidFill>
                  <a:srgbClr val="0000FF"/>
                </a:solidFill>
                <a:latin typeface="Arial Unicode MS" panose="020B0604020202020204" pitchFamily="34" charset="-122"/>
                <a:ea typeface="Arial Unicode MS" panose="020B0604020202020204" pitchFamily="34" charset="-122"/>
                <a:cs typeface="Arial Unicode MS" panose="020B0604020202020204" pitchFamily="34" charset="-122"/>
              </a:rPr>
              <a:t>both </a:t>
            </a:r>
            <a:r>
              <a:rPr lang="zh-CN" altLang="en-US" sz="2400" b="1" dirty="0" smtClean="0">
                <a:solidFill>
                  <a:srgbClr val="0000FF"/>
                </a:solidFill>
                <a:latin typeface="Arial Unicode MS" panose="020B0604020202020204" pitchFamily="34" charset="-122"/>
                <a:ea typeface="Arial Unicode MS" panose="020B0604020202020204" pitchFamily="34" charset="-122"/>
                <a:cs typeface="Arial Unicode MS" panose="020B0604020202020204" pitchFamily="34" charset="-122"/>
              </a:rPr>
              <a:t>temporal</a:t>
            </a:r>
            <a:r>
              <a:rPr lang="zh-CN" altLang="en-US" sz="2400" dirty="0" smtClean="0">
                <a:solidFill>
                  <a:srgbClr val="0000FF"/>
                </a:solidFill>
                <a:latin typeface="Arial Unicode MS" panose="020B0604020202020204" pitchFamily="34" charset="-122"/>
                <a:ea typeface="Arial Unicode MS" panose="020B0604020202020204" pitchFamily="34" charset="-122"/>
                <a:cs typeface="Arial Unicode MS" panose="020B0604020202020204" pitchFamily="34" charset="-122"/>
              </a:rPr>
              <a:t> </a:t>
            </a:r>
            <a:r>
              <a:rPr lang="zh-CN" altLang="en-US" sz="2400" dirty="0">
                <a:solidFill>
                  <a:srgbClr val="0000FF"/>
                </a:solidFill>
                <a:latin typeface="Arial Unicode MS" panose="020B0604020202020204" pitchFamily="34" charset="-122"/>
                <a:ea typeface="Arial Unicode MS" panose="020B0604020202020204" pitchFamily="34" charset="-122"/>
                <a:cs typeface="Arial Unicode MS" panose="020B0604020202020204" pitchFamily="34" charset="-122"/>
              </a:rPr>
              <a:t>and </a:t>
            </a:r>
            <a:r>
              <a:rPr lang="zh-CN" altLang="en-US" sz="2400" b="1" dirty="0">
                <a:solidFill>
                  <a:srgbClr val="0000FF"/>
                </a:solidFill>
                <a:latin typeface="Arial Unicode MS" panose="020B0604020202020204" pitchFamily="34" charset="-122"/>
                <a:ea typeface="Arial Unicode MS" panose="020B0604020202020204" pitchFamily="34" charset="-122"/>
                <a:cs typeface="Arial Unicode MS" panose="020B0604020202020204" pitchFamily="34" charset="-122"/>
              </a:rPr>
              <a:t>spatial</a:t>
            </a:r>
            <a:r>
              <a:rPr lang="zh-CN" altLang="en-US" sz="2400" dirty="0">
                <a:solidFill>
                  <a:srgbClr val="0000FF"/>
                </a:solidFill>
                <a:latin typeface="Arial Unicode MS" panose="020B0604020202020204" pitchFamily="34" charset="-122"/>
                <a:ea typeface="Arial Unicode MS" panose="020B0604020202020204" pitchFamily="34" charset="-122"/>
                <a:cs typeface="Arial Unicode MS" panose="020B0604020202020204" pitchFamily="34" charset="-122"/>
              </a:rPr>
              <a:t> locality </a:t>
            </a:r>
            <a:r>
              <a:rPr lang="zh-CN" altLang="en-US" sz="2400" dirty="0">
                <a:latin typeface="Arial Unicode MS" panose="020B0604020202020204" pitchFamily="34" charset="-122"/>
                <a:ea typeface="Arial Unicode MS" panose="020B0604020202020204" pitchFamily="34" charset="-122"/>
                <a:cs typeface="Arial Unicode MS" panose="020B0604020202020204" pitchFamily="34" charset="-122"/>
              </a:rPr>
              <a:t>into account</a:t>
            </a:r>
          </a:p>
        </p:txBody>
      </p:sp>
      <p:sp>
        <p:nvSpPr>
          <p:cNvPr id="8" name="矩形 7"/>
          <p:cNvSpPr/>
          <p:nvPr/>
        </p:nvSpPr>
        <p:spPr>
          <a:xfrm>
            <a:off x="4597681" y="3030335"/>
            <a:ext cx="4335933" cy="2308324"/>
          </a:xfrm>
          <a:prstGeom prst="rect">
            <a:avLst/>
          </a:prstGeom>
        </p:spPr>
        <p:txBody>
          <a:bodyPr wrap="square">
            <a:spAutoFit/>
          </a:bodyPr>
          <a:lstStyle/>
          <a:p>
            <a:pPr>
              <a:lnSpc>
                <a:spcPct val="150000"/>
              </a:lnSpc>
            </a:pPr>
            <a:r>
              <a:rPr lang="en-US" altLang="zh-CN" sz="2000" dirty="0" smtClean="0">
                <a:latin typeface="Arial Unicode MS" panose="020B0604020202020204" pitchFamily="34" charset="-122"/>
                <a:ea typeface="Arial Unicode MS" panose="020B0604020202020204" pitchFamily="34" charset="-122"/>
                <a:cs typeface="Arial Unicode MS" panose="020B0604020202020204" pitchFamily="34" charset="-122"/>
              </a:rPr>
              <a:t>O</a:t>
            </a:r>
            <a:r>
              <a:rPr lang="zh-CN" altLang="en-US" sz="2000" dirty="0" smtClean="0">
                <a:latin typeface="Arial Unicode MS" panose="020B0604020202020204" pitchFamily="34" charset="-122"/>
                <a:ea typeface="Arial Unicode MS" panose="020B0604020202020204" pitchFamily="34" charset="-122"/>
                <a:cs typeface="Arial Unicode MS" panose="020B0604020202020204" pitchFamily="34" charset="-122"/>
              </a:rPr>
              <a:t>nly </a:t>
            </a:r>
            <a:r>
              <a:rPr lang="zh-CN" altLang="en-US" sz="2000" dirty="0">
                <a:latin typeface="Arial Unicode MS" panose="020B0604020202020204" pitchFamily="34" charset="-122"/>
                <a:ea typeface="Arial Unicode MS" panose="020B0604020202020204" pitchFamily="34" charset="-122"/>
                <a:cs typeface="Arial Unicode MS" panose="020B0604020202020204" pitchFamily="34" charset="-122"/>
              </a:rPr>
              <a:t>those FBS </a:t>
            </a:r>
            <a:r>
              <a:rPr lang="zh-CN" altLang="en-US" sz="2000" dirty="0" smtClean="0">
                <a:latin typeface="Arial Unicode MS" panose="020B0604020202020204" pitchFamily="34" charset="-122"/>
                <a:ea typeface="Arial Unicode MS" panose="020B0604020202020204" pitchFamily="34" charset="-122"/>
                <a:cs typeface="Arial Unicode MS" panose="020B0604020202020204" pitchFamily="34" charset="-122"/>
              </a:rPr>
              <a:t>messages </a:t>
            </a:r>
            <a:endParaRPr lang="en-US" altLang="zh-CN" sz="2000" dirty="0" smtClean="0">
              <a:latin typeface="Arial Unicode MS" panose="020B0604020202020204" pitchFamily="34" charset="-122"/>
              <a:ea typeface="Arial Unicode MS" panose="020B0604020202020204" pitchFamily="34" charset="-122"/>
              <a:cs typeface="Arial Unicode MS" panose="020B0604020202020204" pitchFamily="34" charset="-122"/>
            </a:endParaRPr>
          </a:p>
          <a:p>
            <a:pPr>
              <a:lnSpc>
                <a:spcPct val="150000"/>
              </a:lnSpc>
            </a:pPr>
            <a:r>
              <a:rPr lang="en-US" altLang="zh-CN" dirty="0" smtClean="0">
                <a:solidFill>
                  <a:srgbClr val="0000FF"/>
                </a:solidFill>
                <a:latin typeface="Arial Unicode MS" panose="020B0604020202020204" pitchFamily="34" charset="-122"/>
                <a:ea typeface="Arial Unicode MS" panose="020B0604020202020204" pitchFamily="34" charset="-122"/>
                <a:cs typeface="Arial Unicode MS" panose="020B0604020202020204" pitchFamily="34" charset="-122"/>
              </a:rPr>
              <a:t>1) </a:t>
            </a:r>
            <a:r>
              <a:rPr lang="zh-CN" altLang="en-US" dirty="0" smtClean="0">
                <a:solidFill>
                  <a:srgbClr val="0000FF"/>
                </a:solidFill>
                <a:latin typeface="Arial Unicode MS" panose="020B0604020202020204" pitchFamily="34" charset="-122"/>
                <a:ea typeface="Arial Unicode MS" panose="020B0604020202020204" pitchFamily="34" charset="-122"/>
                <a:cs typeface="Arial Unicode MS" panose="020B0604020202020204" pitchFamily="34" charset="-122"/>
              </a:rPr>
              <a:t>using </a:t>
            </a:r>
            <a:r>
              <a:rPr lang="zh-CN" altLang="en-US" dirty="0">
                <a:solidFill>
                  <a:srgbClr val="0000FF"/>
                </a:solidFill>
                <a:latin typeface="Arial Unicode MS" panose="020B0604020202020204" pitchFamily="34" charset="-122"/>
                <a:ea typeface="Arial Unicode MS" panose="020B0604020202020204" pitchFamily="34" charset="-122"/>
                <a:cs typeface="Arial Unicode MS" panose="020B0604020202020204" pitchFamily="34" charset="-122"/>
              </a:rPr>
              <a:t>the same BS ID, </a:t>
            </a:r>
            <a:endParaRPr lang="en-US" altLang="zh-CN" dirty="0" smtClean="0">
              <a:solidFill>
                <a:srgbClr val="0000FF"/>
              </a:solidFill>
              <a:latin typeface="Arial Unicode MS" panose="020B0604020202020204" pitchFamily="34" charset="-122"/>
              <a:ea typeface="Arial Unicode MS" panose="020B0604020202020204" pitchFamily="34" charset="-122"/>
              <a:cs typeface="Arial Unicode MS" panose="020B0604020202020204" pitchFamily="34" charset="-122"/>
            </a:endParaRPr>
          </a:p>
          <a:p>
            <a:pPr>
              <a:lnSpc>
                <a:spcPct val="150000"/>
              </a:lnSpc>
            </a:pPr>
            <a:r>
              <a:rPr lang="en-US" altLang="zh-CN" dirty="0" smtClean="0">
                <a:solidFill>
                  <a:srgbClr val="0000FF"/>
                </a:solidFill>
                <a:latin typeface="Arial Unicode MS" panose="020B0604020202020204" pitchFamily="34" charset="-122"/>
                <a:ea typeface="Arial Unicode MS" panose="020B0604020202020204" pitchFamily="34" charset="-122"/>
                <a:cs typeface="Arial Unicode MS" panose="020B0604020202020204" pitchFamily="34" charset="-122"/>
              </a:rPr>
              <a:t>2) </a:t>
            </a:r>
            <a:r>
              <a:rPr lang="zh-CN" altLang="en-US" dirty="0" smtClean="0">
                <a:solidFill>
                  <a:srgbClr val="0000FF"/>
                </a:solidFill>
                <a:latin typeface="Arial Unicode MS" panose="020B0604020202020204" pitchFamily="34" charset="-122"/>
                <a:ea typeface="Arial Unicode MS" panose="020B0604020202020204" pitchFamily="34" charset="-122"/>
                <a:cs typeface="Arial Unicode MS" panose="020B0604020202020204" pitchFamily="34" charset="-122"/>
              </a:rPr>
              <a:t>happening </a:t>
            </a:r>
            <a:r>
              <a:rPr lang="zh-CN" altLang="en-US" dirty="0">
                <a:solidFill>
                  <a:srgbClr val="0000FF"/>
                </a:solidFill>
                <a:latin typeface="Arial Unicode MS" panose="020B0604020202020204" pitchFamily="34" charset="-122"/>
                <a:ea typeface="Arial Unicode MS" panose="020B0604020202020204" pitchFamily="34" charset="-122"/>
                <a:cs typeface="Arial Unicode MS" panose="020B0604020202020204" pitchFamily="34" charset="-122"/>
              </a:rPr>
              <a:t>in the same </a:t>
            </a:r>
            <a:r>
              <a:rPr lang="zh-CN" altLang="en-US" sz="2000" b="1" dirty="0">
                <a:solidFill>
                  <a:srgbClr val="0000FF"/>
                </a:solidFill>
                <a:latin typeface="Arial Unicode MS" panose="020B0604020202020204" pitchFamily="34" charset="-122"/>
                <a:ea typeface="Arial Unicode MS" panose="020B0604020202020204" pitchFamily="34" charset="-122"/>
                <a:cs typeface="Arial Unicode MS" panose="020B0604020202020204" pitchFamily="34" charset="-122"/>
              </a:rPr>
              <a:t>time window</a:t>
            </a:r>
            <a:r>
              <a:rPr lang="zh-CN" altLang="en-US" dirty="0">
                <a:solidFill>
                  <a:srgbClr val="0000FF"/>
                </a:solidFill>
                <a:latin typeface="Arial Unicode MS" panose="020B0604020202020204" pitchFamily="34" charset="-122"/>
                <a:ea typeface="Arial Unicode MS" panose="020B0604020202020204" pitchFamily="34" charset="-122"/>
                <a:cs typeface="Arial Unicode MS" panose="020B0604020202020204" pitchFamily="34" charset="-122"/>
              </a:rPr>
              <a:t>, </a:t>
            </a:r>
            <a:endParaRPr lang="en-US" altLang="zh-CN" dirty="0" smtClean="0">
              <a:solidFill>
                <a:srgbClr val="0000FF"/>
              </a:solidFill>
              <a:latin typeface="Arial Unicode MS" panose="020B0604020202020204" pitchFamily="34" charset="-122"/>
              <a:ea typeface="Arial Unicode MS" panose="020B0604020202020204" pitchFamily="34" charset="-122"/>
              <a:cs typeface="Arial Unicode MS" panose="020B0604020202020204" pitchFamily="34" charset="-122"/>
            </a:endParaRPr>
          </a:p>
          <a:p>
            <a:pPr>
              <a:lnSpc>
                <a:spcPct val="150000"/>
              </a:lnSpc>
            </a:pPr>
            <a:r>
              <a:rPr lang="zh-CN" altLang="en-US" dirty="0" smtClean="0">
                <a:solidFill>
                  <a:srgbClr val="0000FF"/>
                </a:solidFill>
                <a:latin typeface="Arial Unicode MS" panose="020B0604020202020204" pitchFamily="34" charset="-122"/>
                <a:ea typeface="Arial Unicode MS" panose="020B0604020202020204" pitchFamily="34" charset="-122"/>
                <a:cs typeface="Arial Unicode MS" panose="020B0604020202020204" pitchFamily="34" charset="-122"/>
              </a:rPr>
              <a:t>and </a:t>
            </a:r>
            <a:r>
              <a:rPr lang="zh-CN" altLang="en-US" dirty="0">
                <a:solidFill>
                  <a:srgbClr val="0000FF"/>
                </a:solidFill>
                <a:latin typeface="Arial Unicode MS" panose="020B0604020202020204" pitchFamily="34" charset="-122"/>
                <a:ea typeface="Arial Unicode MS" panose="020B0604020202020204" pitchFamily="34" charset="-122"/>
                <a:cs typeface="Arial Unicode MS" panose="020B0604020202020204" pitchFamily="34" charset="-122"/>
              </a:rPr>
              <a:t>3) located in the </a:t>
            </a:r>
            <a:r>
              <a:rPr lang="zh-CN" altLang="en-US" dirty="0" smtClean="0">
                <a:solidFill>
                  <a:srgbClr val="0000FF"/>
                </a:solidFill>
                <a:latin typeface="Arial Unicode MS" panose="020B0604020202020204" pitchFamily="34" charset="-122"/>
                <a:ea typeface="Arial Unicode MS" panose="020B0604020202020204" pitchFamily="34" charset="-122"/>
                <a:cs typeface="Arial Unicode MS" panose="020B0604020202020204" pitchFamily="34" charset="-122"/>
              </a:rPr>
              <a:t>same spatial </a:t>
            </a:r>
            <a:r>
              <a:rPr lang="zh-CN" altLang="en-US" dirty="0">
                <a:solidFill>
                  <a:srgbClr val="0000FF"/>
                </a:solidFill>
                <a:latin typeface="Arial Unicode MS" panose="020B0604020202020204" pitchFamily="34" charset="-122"/>
                <a:ea typeface="Arial Unicode MS" panose="020B0604020202020204" pitchFamily="34" charset="-122"/>
                <a:cs typeface="Arial Unicode MS" panose="020B0604020202020204" pitchFamily="34" charset="-122"/>
              </a:rPr>
              <a:t>cluster </a:t>
            </a:r>
            <a:endParaRPr lang="en-US" altLang="zh-CN" dirty="0" smtClean="0">
              <a:solidFill>
                <a:srgbClr val="0000FF"/>
              </a:solidFill>
              <a:latin typeface="Arial Unicode MS" panose="020B0604020202020204" pitchFamily="34" charset="-122"/>
              <a:ea typeface="Arial Unicode MS" panose="020B0604020202020204" pitchFamily="34" charset="-122"/>
              <a:cs typeface="Arial Unicode MS" panose="020B0604020202020204" pitchFamily="34" charset="-122"/>
            </a:endParaRPr>
          </a:p>
          <a:p>
            <a:pPr>
              <a:lnSpc>
                <a:spcPct val="150000"/>
              </a:lnSpc>
            </a:pPr>
            <a:r>
              <a:rPr lang="zh-CN" altLang="en-US" sz="2000" dirty="0" smtClean="0">
                <a:latin typeface="Arial Unicode MS" panose="020B0604020202020204" pitchFamily="34" charset="-122"/>
                <a:ea typeface="Arial Unicode MS" panose="020B0604020202020204" pitchFamily="34" charset="-122"/>
                <a:cs typeface="Arial Unicode MS" panose="020B0604020202020204" pitchFamily="34" charset="-122"/>
              </a:rPr>
              <a:t>can </a:t>
            </a:r>
            <a:r>
              <a:rPr lang="zh-CN" altLang="en-US" sz="2000" dirty="0">
                <a:latin typeface="Arial Unicode MS" panose="020B0604020202020204" pitchFamily="34" charset="-122"/>
                <a:ea typeface="Arial Unicode MS" panose="020B0604020202020204" pitchFamily="34" charset="-122"/>
                <a:cs typeface="Arial Unicode MS" panose="020B0604020202020204" pitchFamily="34" charset="-122"/>
              </a:rPr>
              <a:t>be attributed to </a:t>
            </a:r>
            <a:r>
              <a:rPr lang="en-US" altLang="zh-CN" sz="2000" dirty="0" smtClean="0">
                <a:latin typeface="Arial Unicode MS" panose="020B0604020202020204" pitchFamily="34" charset="-122"/>
                <a:ea typeface="Arial Unicode MS" panose="020B0604020202020204" pitchFamily="34" charset="-122"/>
                <a:cs typeface="Arial Unicode MS" panose="020B0604020202020204" pitchFamily="34" charset="-122"/>
              </a:rPr>
              <a:t>one </a:t>
            </a:r>
            <a:r>
              <a:rPr lang="zh-CN" altLang="en-US" sz="2000" dirty="0" smtClean="0">
                <a:latin typeface="Arial Unicode MS" panose="020B0604020202020204" pitchFamily="34" charset="-122"/>
                <a:ea typeface="Arial Unicode MS" panose="020B0604020202020204" pitchFamily="34" charset="-122"/>
                <a:cs typeface="Arial Unicode MS" panose="020B0604020202020204" pitchFamily="34" charset="-122"/>
              </a:rPr>
              <a:t>FBS</a:t>
            </a:r>
            <a:r>
              <a:rPr lang="zh-CN" altLang="en-US" sz="2000" dirty="0">
                <a:latin typeface="Arial Unicode MS" panose="020B0604020202020204" pitchFamily="34" charset="-122"/>
                <a:ea typeface="Arial Unicode MS" panose="020B0604020202020204" pitchFamily="34" charset="-122"/>
                <a:cs typeface="Arial Unicode MS" panose="020B0604020202020204" pitchFamily="34" charset="-122"/>
              </a:rPr>
              <a:t>.</a:t>
            </a:r>
          </a:p>
        </p:txBody>
      </p:sp>
    </p:spTree>
    <p:extLst>
      <p:ext uri="{BB962C8B-B14F-4D97-AF65-F5344CB8AC3E}">
        <p14:creationId xmlns:p14="http://schemas.microsoft.com/office/powerpoint/2010/main" val="95630346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523CE5A3-3300-4D41-99A4-0032E3512D03}" type="slidenum">
              <a:rPr lang="zh-CN" altLang="en-US" smtClean="0"/>
              <a:t>33</a:t>
            </a:fld>
            <a:endParaRPr lang="zh-CN" altLang="en-US"/>
          </a:p>
        </p:txBody>
      </p:sp>
      <p:sp>
        <p:nvSpPr>
          <p:cNvPr id="5" name="矩形 4"/>
          <p:cNvSpPr/>
          <p:nvPr/>
        </p:nvSpPr>
        <p:spPr>
          <a:xfrm>
            <a:off x="611433" y="200834"/>
            <a:ext cx="7921207" cy="584775"/>
          </a:xfrm>
          <a:prstGeom prst="rect">
            <a:avLst/>
          </a:prstGeom>
        </p:spPr>
        <p:txBody>
          <a:bodyPr wrap="none">
            <a:spAutoFit/>
          </a:bodyPr>
          <a:lstStyle/>
          <a:p>
            <a:pPr algn="ctr"/>
            <a:r>
              <a:rPr lang="en-US" altLang="zh-CN" sz="3200" dirty="0" smtClean="0">
                <a:solidFill>
                  <a:srgbClr val="002060"/>
                </a:solidFill>
                <a:latin typeface="微软雅黑" panose="020B0503020204020204" pitchFamily="34" charset="-122"/>
                <a:ea typeface="微软雅黑" panose="020B0503020204020204" pitchFamily="34" charset="-122"/>
              </a:rPr>
              <a:t>Locating </a:t>
            </a:r>
            <a:r>
              <a:rPr lang="en-US" altLang="zh-CN" sz="3200" dirty="0">
                <a:solidFill>
                  <a:srgbClr val="002060"/>
                </a:solidFill>
                <a:latin typeface="微软雅黑" panose="020B0503020204020204" pitchFamily="34" charset="-122"/>
                <a:ea typeface="微软雅黑" panose="020B0503020204020204" pitchFamily="34" charset="-122"/>
              </a:rPr>
              <a:t>FBSes </a:t>
            </a:r>
            <a:r>
              <a:rPr lang="en-US" altLang="zh-CN" sz="2400" dirty="0">
                <a:solidFill>
                  <a:srgbClr val="002060"/>
                </a:solidFill>
                <a:latin typeface="微软雅黑" panose="020B0503020204020204" pitchFamily="34" charset="-122"/>
                <a:ea typeface="微软雅黑" panose="020B0503020204020204" pitchFamily="34" charset="-122"/>
              </a:rPr>
              <a:t>based on User Device Locations</a:t>
            </a:r>
            <a:endParaRPr lang="zh-CN" altLang="en-US" sz="3200" dirty="0">
              <a:solidFill>
                <a:srgbClr val="002060"/>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3"/>
          <a:stretch>
            <a:fillRect/>
          </a:stretch>
        </p:blipFill>
        <p:spPr>
          <a:xfrm>
            <a:off x="492993" y="2240044"/>
            <a:ext cx="4127769" cy="2610159"/>
          </a:xfrm>
          <a:prstGeom prst="rect">
            <a:avLst/>
          </a:prstGeom>
        </p:spPr>
      </p:pic>
      <p:sp>
        <p:nvSpPr>
          <p:cNvPr id="6" name="矩形 5"/>
          <p:cNvSpPr/>
          <p:nvPr/>
        </p:nvSpPr>
        <p:spPr>
          <a:xfrm>
            <a:off x="85405" y="1280711"/>
            <a:ext cx="4877012" cy="892552"/>
          </a:xfrm>
          <a:prstGeom prst="rect">
            <a:avLst/>
          </a:prstGeom>
        </p:spPr>
        <p:txBody>
          <a:bodyPr wrap="square">
            <a:spAutoFit/>
          </a:bodyPr>
          <a:lstStyle/>
          <a:p>
            <a:pPr marL="285750" indent="-285750">
              <a:buFont typeface="Wingdings" panose="05000000000000000000" pitchFamily="2" charset="2"/>
              <a:buChar char="p"/>
            </a:pPr>
            <a:r>
              <a:rPr lang="en-US" altLang="zh-CN" sz="2400" dirty="0">
                <a:latin typeface="Arial Unicode MS" panose="020B0604020202020204" pitchFamily="34" charset="-122"/>
                <a:ea typeface="Arial Unicode MS" panose="020B0604020202020204" pitchFamily="34" charset="-122"/>
                <a:cs typeface="Arial Unicode MS" panose="020B0604020202020204" pitchFamily="34" charset="-122"/>
              </a:rPr>
              <a:t> The centroid of </a:t>
            </a:r>
            <a:r>
              <a:rPr lang="en-US" altLang="zh-CN" sz="2800" b="1" dirty="0">
                <a:latin typeface="Arial Unicode MS" panose="020B0604020202020204" pitchFamily="34" charset="-122"/>
                <a:ea typeface="Arial Unicode MS" panose="020B0604020202020204" pitchFamily="34" charset="-122"/>
                <a:cs typeface="Arial Unicode MS" panose="020B0604020202020204" pitchFamily="34" charset="-122"/>
              </a:rPr>
              <a:t>every</a:t>
            </a:r>
            <a:r>
              <a:rPr lang="en-US" altLang="zh-CN" sz="2800" dirty="0">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sz="2400" dirty="0">
                <a:latin typeface="Arial Unicode MS" panose="020B0604020202020204" pitchFamily="34" charset="-122"/>
                <a:ea typeface="Arial Unicode MS" panose="020B0604020202020204" pitchFamily="34" charset="-122"/>
                <a:cs typeface="Arial Unicode MS" panose="020B0604020202020204" pitchFamily="34" charset="-122"/>
              </a:rPr>
              <a:t>cluster is the estimated location of an FBS.</a:t>
            </a:r>
            <a:endParaRPr lang="en-US" altLang="zh-CN" sz="2400" dirty="0" smtClean="0">
              <a:latin typeface="Arial Unicode MS" panose="020B0604020202020204" pitchFamily="34" charset="-122"/>
              <a:ea typeface="Arial Unicode MS" panose="020B0604020202020204" pitchFamily="34" charset="-122"/>
              <a:cs typeface="Arial Unicode MS" panose="020B0604020202020204" pitchFamily="34" charset="-122"/>
            </a:endParaRPr>
          </a:p>
        </p:txBody>
      </p:sp>
      <p:pic>
        <p:nvPicPr>
          <p:cNvPr id="7" name="图片 6"/>
          <p:cNvPicPr>
            <a:picLocks noChangeAspect="1"/>
          </p:cNvPicPr>
          <p:nvPr/>
        </p:nvPicPr>
        <p:blipFill>
          <a:blip r:embed="rId4"/>
          <a:stretch>
            <a:fillRect/>
          </a:stretch>
        </p:blipFill>
        <p:spPr>
          <a:xfrm>
            <a:off x="5290367" y="960182"/>
            <a:ext cx="3267312" cy="2553579"/>
          </a:xfrm>
          <a:prstGeom prst="rect">
            <a:avLst/>
          </a:prstGeom>
        </p:spPr>
      </p:pic>
      <p:sp>
        <p:nvSpPr>
          <p:cNvPr id="8" name="椭圆 7"/>
          <p:cNvSpPr/>
          <p:nvPr/>
        </p:nvSpPr>
        <p:spPr>
          <a:xfrm>
            <a:off x="7355260" y="2768884"/>
            <a:ext cx="124328" cy="107880"/>
          </a:xfrm>
          <a:prstGeom prst="ellipse">
            <a:avLst/>
          </a:prstGeom>
          <a:solidFill>
            <a:schemeClr val="bg1">
              <a:alpha val="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itchFamily="34" charset="-122"/>
              <a:ea typeface="微软雅黑" pitchFamily="34" charset="-122"/>
            </a:endParaRPr>
          </a:p>
        </p:txBody>
      </p:sp>
      <p:sp>
        <p:nvSpPr>
          <p:cNvPr id="9" name="矩形 8"/>
          <p:cNvSpPr/>
          <p:nvPr/>
        </p:nvSpPr>
        <p:spPr>
          <a:xfrm>
            <a:off x="7417424" y="2322766"/>
            <a:ext cx="904415" cy="1107996"/>
          </a:xfrm>
          <a:prstGeom prst="rect">
            <a:avLst/>
          </a:prstGeom>
        </p:spPr>
        <p:txBody>
          <a:bodyPr wrap="none">
            <a:spAutoFit/>
          </a:bodyPr>
          <a:lstStyle/>
          <a:p>
            <a:r>
              <a:rPr lang="zh-CN" altLang="en-US" sz="6600" dirty="0" smtClean="0">
                <a:solidFill>
                  <a:srgbClr val="FF0000"/>
                </a:solidFill>
              </a:rPr>
              <a:t>☜</a:t>
            </a:r>
            <a:endParaRPr lang="zh-CN" altLang="en-US" sz="6600" dirty="0">
              <a:solidFill>
                <a:srgbClr val="FF0000"/>
              </a:solidFill>
            </a:endParaRPr>
          </a:p>
        </p:txBody>
      </p:sp>
      <p:pic>
        <p:nvPicPr>
          <p:cNvPr id="10" name="图片 9"/>
          <p:cNvPicPr>
            <a:picLocks noChangeAspect="1"/>
          </p:cNvPicPr>
          <p:nvPr/>
        </p:nvPicPr>
        <p:blipFill>
          <a:blip r:embed="rId5"/>
          <a:stretch>
            <a:fillRect/>
          </a:stretch>
        </p:blipFill>
        <p:spPr>
          <a:xfrm>
            <a:off x="5305183" y="3688334"/>
            <a:ext cx="3411749" cy="2522394"/>
          </a:xfrm>
          <a:prstGeom prst="rect">
            <a:avLst/>
          </a:prstGeom>
        </p:spPr>
      </p:pic>
      <p:pic>
        <p:nvPicPr>
          <p:cNvPr id="11" name="图片 10"/>
          <p:cNvPicPr>
            <a:picLocks noChangeAspect="1"/>
          </p:cNvPicPr>
          <p:nvPr/>
        </p:nvPicPr>
        <p:blipFill rotWithShape="1">
          <a:blip r:embed="rId6" cstate="print">
            <a:extLst>
              <a:ext uri="{28A0092B-C50C-407E-A947-70E740481C1C}">
                <a14:useLocalDpi xmlns:a14="http://schemas.microsoft.com/office/drawing/2010/main" val="0"/>
              </a:ext>
            </a:extLst>
          </a:blip>
          <a:srcRect b="8165"/>
          <a:stretch/>
        </p:blipFill>
        <p:spPr>
          <a:xfrm>
            <a:off x="327280" y="5266673"/>
            <a:ext cx="1090792" cy="1001731"/>
          </a:xfrm>
          <a:prstGeom prst="rect">
            <a:avLst/>
          </a:prstGeom>
        </p:spPr>
      </p:pic>
      <p:sp>
        <p:nvSpPr>
          <p:cNvPr id="12" name="圆角矩形标注 11"/>
          <p:cNvSpPr/>
          <p:nvPr/>
        </p:nvSpPr>
        <p:spPr>
          <a:xfrm>
            <a:off x="1760282" y="5353386"/>
            <a:ext cx="3659336" cy="828306"/>
          </a:xfrm>
          <a:prstGeom prst="wedgeRoundRectCallout">
            <a:avLst>
              <a:gd name="adj1" fmla="val -63940"/>
              <a:gd name="adj2" fmla="val -208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smtClean="0"/>
              <a:t>This location accuracy is sufficient for us to track FBSes!</a:t>
            </a:r>
            <a:endParaRPr lang="zh-CN" altLang="en-US" sz="2000" dirty="0"/>
          </a:p>
        </p:txBody>
      </p:sp>
      <p:sp>
        <p:nvSpPr>
          <p:cNvPr id="13" name="矩形 12"/>
          <p:cNvSpPr/>
          <p:nvPr/>
        </p:nvSpPr>
        <p:spPr>
          <a:xfrm>
            <a:off x="6811884" y="4793346"/>
            <a:ext cx="1288841" cy="560040"/>
          </a:xfrm>
          <a:prstGeom prst="rect">
            <a:avLst/>
          </a:prstGeom>
          <a:solidFill>
            <a:schemeClr val="bg1">
              <a:alpha val="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044544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32" presetClass="emph" presetSubtype="0" fill="hold" grpId="1" nodeType="afterEffect">
                                  <p:stCondLst>
                                    <p:cond delay="0"/>
                                  </p:stCondLst>
                                  <p:childTnLst>
                                    <p:animRot by="120000">
                                      <p:cBhvr>
                                        <p:cTn id="10" dur="100" fill="hold">
                                          <p:stCondLst>
                                            <p:cond delay="0"/>
                                          </p:stCondLst>
                                        </p:cTn>
                                        <p:tgtEl>
                                          <p:spTgt spid="13"/>
                                        </p:tgtEl>
                                        <p:attrNameLst>
                                          <p:attrName>r</p:attrName>
                                        </p:attrNameLst>
                                      </p:cBhvr>
                                    </p:animRot>
                                    <p:animRot by="-240000">
                                      <p:cBhvr>
                                        <p:cTn id="11" dur="200" fill="hold">
                                          <p:stCondLst>
                                            <p:cond delay="200"/>
                                          </p:stCondLst>
                                        </p:cTn>
                                        <p:tgtEl>
                                          <p:spTgt spid="13"/>
                                        </p:tgtEl>
                                        <p:attrNameLst>
                                          <p:attrName>r</p:attrName>
                                        </p:attrNameLst>
                                      </p:cBhvr>
                                    </p:animRot>
                                    <p:animRot by="240000">
                                      <p:cBhvr>
                                        <p:cTn id="12" dur="200" fill="hold">
                                          <p:stCondLst>
                                            <p:cond delay="400"/>
                                          </p:stCondLst>
                                        </p:cTn>
                                        <p:tgtEl>
                                          <p:spTgt spid="13"/>
                                        </p:tgtEl>
                                        <p:attrNameLst>
                                          <p:attrName>r</p:attrName>
                                        </p:attrNameLst>
                                      </p:cBhvr>
                                    </p:animRot>
                                    <p:animRot by="-240000">
                                      <p:cBhvr>
                                        <p:cTn id="13" dur="200" fill="hold">
                                          <p:stCondLst>
                                            <p:cond delay="600"/>
                                          </p:stCondLst>
                                        </p:cTn>
                                        <p:tgtEl>
                                          <p:spTgt spid="13"/>
                                        </p:tgtEl>
                                        <p:attrNameLst>
                                          <p:attrName>r</p:attrName>
                                        </p:attrNameLst>
                                      </p:cBhvr>
                                    </p:animRot>
                                    <p:animRot by="120000">
                                      <p:cBhvr>
                                        <p:cTn id="14" dur="200" fill="hold">
                                          <p:stCondLst>
                                            <p:cond delay="800"/>
                                          </p:stCondLst>
                                        </p:cTn>
                                        <p:tgtEl>
                                          <p:spTgt spid="13"/>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3"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523CE5A3-3300-4D41-99A4-0032E3512D03}" type="slidenum">
              <a:rPr lang="zh-CN" altLang="en-US" smtClean="0"/>
              <a:t>34</a:t>
            </a:fld>
            <a:endParaRPr lang="zh-CN" altLang="en-US"/>
          </a:p>
        </p:txBody>
      </p:sp>
      <p:sp>
        <p:nvSpPr>
          <p:cNvPr id="5" name="矩形 4"/>
          <p:cNvSpPr/>
          <p:nvPr/>
        </p:nvSpPr>
        <p:spPr>
          <a:xfrm>
            <a:off x="951442" y="200834"/>
            <a:ext cx="7241213" cy="707886"/>
          </a:xfrm>
          <a:prstGeom prst="rect">
            <a:avLst/>
          </a:prstGeom>
        </p:spPr>
        <p:txBody>
          <a:bodyPr wrap="none">
            <a:spAutoFit/>
          </a:bodyPr>
          <a:lstStyle/>
          <a:p>
            <a:pPr algn="ctr"/>
            <a:r>
              <a:rPr lang="en-US" altLang="zh-CN" sz="4000" dirty="0" smtClean="0">
                <a:solidFill>
                  <a:srgbClr val="002060"/>
                </a:solidFill>
                <a:latin typeface="微软雅黑" panose="020B0503020204020204" pitchFamily="34" charset="-122"/>
                <a:ea typeface="微软雅黑" panose="020B0503020204020204" pitchFamily="34" charset="-122"/>
              </a:rPr>
              <a:t>Real-time Locations of FBSes</a:t>
            </a:r>
            <a:endParaRPr lang="zh-CN" altLang="en-US" sz="4000" dirty="0">
              <a:solidFill>
                <a:srgbClr val="002060"/>
              </a:solidFill>
              <a:latin typeface="微软雅黑" panose="020B0503020204020204" pitchFamily="34" charset="-122"/>
              <a:ea typeface="微软雅黑" panose="020B0503020204020204" pitchFamily="34" charset="-122"/>
            </a:endParaRPr>
          </a:p>
        </p:txBody>
      </p:sp>
      <p:sp>
        <p:nvSpPr>
          <p:cNvPr id="7" name="矩形 6"/>
          <p:cNvSpPr/>
          <p:nvPr/>
        </p:nvSpPr>
        <p:spPr>
          <a:xfrm>
            <a:off x="1263725" y="934405"/>
            <a:ext cx="6822041" cy="369332"/>
          </a:xfrm>
          <a:prstGeom prst="rect">
            <a:avLst/>
          </a:prstGeom>
        </p:spPr>
        <p:txBody>
          <a:bodyPr wrap="square">
            <a:spAutoFit/>
          </a:bodyPr>
          <a:lstStyle/>
          <a:p>
            <a:r>
              <a:rPr lang="en-US" altLang="zh-CN" dirty="0"/>
              <a:t>Public URL </a:t>
            </a:r>
            <a:r>
              <a:rPr lang="en-US" altLang="zh-CN" dirty="0">
                <a:sym typeface="Wingdings" panose="05000000000000000000" pitchFamily="2" charset="2"/>
              </a:rPr>
              <a:t> </a:t>
            </a:r>
            <a:r>
              <a:rPr lang="zh-CN" altLang="en-US" dirty="0" smtClean="0">
                <a:hlinkClick r:id="rId3"/>
              </a:rPr>
              <a:t>http</a:t>
            </a:r>
            <a:r>
              <a:rPr lang="zh-CN" altLang="en-US" dirty="0">
                <a:hlinkClick r:id="rId3"/>
              </a:rPr>
              <a:t>://shoujiweishi.baidu.com/static/map/pseudo.</a:t>
            </a:r>
            <a:r>
              <a:rPr lang="zh-CN" altLang="en-US" dirty="0" smtClean="0">
                <a:hlinkClick r:id="rId3"/>
              </a:rPr>
              <a:t>html</a:t>
            </a:r>
            <a:endParaRPr lang="zh-CN" altLang="en-US" dirty="0"/>
          </a:p>
        </p:txBody>
      </p:sp>
      <p:pic>
        <p:nvPicPr>
          <p:cNvPr id="3" name="图片 2"/>
          <p:cNvPicPr>
            <a:picLocks noChangeAspect="1"/>
          </p:cNvPicPr>
          <p:nvPr/>
        </p:nvPicPr>
        <p:blipFill>
          <a:blip r:embed="rId4"/>
          <a:stretch>
            <a:fillRect/>
          </a:stretch>
        </p:blipFill>
        <p:spPr>
          <a:xfrm>
            <a:off x="598397" y="1444236"/>
            <a:ext cx="7947301" cy="4847158"/>
          </a:xfrm>
          <a:prstGeom prst="rect">
            <a:avLst/>
          </a:prstGeom>
        </p:spPr>
      </p:pic>
    </p:spTree>
    <p:extLst>
      <p:ext uri="{BB962C8B-B14F-4D97-AF65-F5344CB8AC3E}">
        <p14:creationId xmlns:p14="http://schemas.microsoft.com/office/powerpoint/2010/main" val="109562412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523CE5A3-3300-4D41-99A4-0032E3512D03}" type="slidenum">
              <a:rPr lang="zh-CN" altLang="en-US" smtClean="0"/>
              <a:t>35</a:t>
            </a:fld>
            <a:endParaRPr lang="zh-CN" altLang="en-US"/>
          </a:p>
        </p:txBody>
      </p:sp>
      <p:sp>
        <p:nvSpPr>
          <p:cNvPr id="7" name="矩形 6"/>
          <p:cNvSpPr/>
          <p:nvPr/>
        </p:nvSpPr>
        <p:spPr>
          <a:xfrm>
            <a:off x="626724" y="1372429"/>
            <a:ext cx="8003568" cy="4832092"/>
          </a:xfrm>
          <a:prstGeom prst="rect">
            <a:avLst/>
          </a:prstGeom>
        </p:spPr>
        <p:txBody>
          <a:bodyPr wrap="square">
            <a:spAutoFit/>
          </a:bodyPr>
          <a:lstStyle/>
          <a:p>
            <a:pPr marL="285750" indent="-285750">
              <a:buFont typeface="Wingdings" panose="05000000000000000000" pitchFamily="2" charset="2"/>
              <a:buChar char="l"/>
            </a:pPr>
            <a:r>
              <a:rPr lang="zh-CN" altLang="en-US" sz="2400" dirty="0" smtClean="0">
                <a:latin typeface="Arial Unicode MS" panose="020B0604020202020204" pitchFamily="34" charset="-122"/>
                <a:ea typeface="Arial Unicode MS" panose="020B0604020202020204" pitchFamily="34" charset="-122"/>
                <a:cs typeface="Arial Unicode MS" panose="020B0604020202020204" pitchFamily="34" charset="-122"/>
              </a:rPr>
              <a:t>Using </a:t>
            </a:r>
            <a:r>
              <a:rPr lang="zh-CN" altLang="en-US" sz="2400" dirty="0">
                <a:latin typeface="Arial Unicode MS" panose="020B0604020202020204" pitchFamily="34" charset="-122"/>
                <a:ea typeface="Arial Unicode MS" panose="020B0604020202020204" pitchFamily="34" charset="-122"/>
                <a:cs typeface="Arial Unicode MS" panose="020B0604020202020204" pitchFamily="34" charset="-122"/>
              </a:rPr>
              <a:t>extensive crowdsourced data, we evaluate </a:t>
            </a:r>
            <a:r>
              <a:rPr lang="zh-CN" altLang="en-US" sz="2800" b="1" u="sng" dirty="0" smtClean="0">
                <a:solidFill>
                  <a:srgbClr val="7030A0"/>
                </a:solidFill>
                <a:latin typeface="Arial Unicode MS" panose="020B0604020202020204" pitchFamily="34" charset="-122"/>
                <a:ea typeface="Arial Unicode MS" panose="020B0604020202020204" pitchFamily="34" charset="-122"/>
                <a:cs typeface="Arial Unicode MS" panose="020B0604020202020204" pitchFamily="34" charset="-122"/>
              </a:rPr>
              <a:t>five different </a:t>
            </a:r>
            <a:r>
              <a:rPr lang="en-US" altLang="zh-CN" sz="2800" b="1" u="sng" dirty="0">
                <a:solidFill>
                  <a:srgbClr val="7030A0"/>
                </a:solidFill>
                <a:latin typeface="Arial Unicode MS" panose="020B0604020202020204" pitchFamily="34" charset="-122"/>
                <a:ea typeface="Arial Unicode MS" panose="020B0604020202020204" pitchFamily="34" charset="-122"/>
                <a:cs typeface="Arial Unicode MS" panose="020B0604020202020204" pitchFamily="34" charset="-122"/>
              </a:rPr>
              <a:t>methods</a:t>
            </a:r>
            <a:r>
              <a:rPr lang="zh-CN" altLang="en-US" sz="2800" b="1" u="sng" dirty="0">
                <a:solidFill>
                  <a:srgbClr val="7030A0"/>
                </a:solidFill>
                <a:latin typeface="Arial Unicode MS" panose="020B0604020202020204" pitchFamily="34" charset="-122"/>
                <a:ea typeface="Arial Unicode MS" panose="020B0604020202020204" pitchFamily="34" charset="-122"/>
                <a:cs typeface="Arial Unicode MS" panose="020B0604020202020204" pitchFamily="34" charset="-122"/>
              </a:rPr>
              <a:t> for </a:t>
            </a:r>
            <a:r>
              <a:rPr lang="en-US" altLang="zh-CN" sz="2800" b="1" u="sng" dirty="0" smtClean="0">
                <a:solidFill>
                  <a:srgbClr val="7030A0"/>
                </a:solidFill>
                <a:latin typeface="Arial Unicode MS" panose="020B0604020202020204" pitchFamily="34" charset="-122"/>
                <a:ea typeface="Arial Unicode MS" panose="020B0604020202020204" pitchFamily="34" charset="-122"/>
                <a:cs typeface="Arial Unicode MS" panose="020B0604020202020204" pitchFamily="34" charset="-122"/>
              </a:rPr>
              <a:t>detect</a:t>
            </a:r>
            <a:r>
              <a:rPr lang="zh-CN" altLang="en-US" sz="2800" b="1" u="sng" dirty="0" smtClean="0">
                <a:solidFill>
                  <a:srgbClr val="7030A0"/>
                </a:solidFill>
                <a:latin typeface="Arial Unicode MS" panose="020B0604020202020204" pitchFamily="34" charset="-122"/>
                <a:ea typeface="Arial Unicode MS" panose="020B0604020202020204" pitchFamily="34" charset="-122"/>
                <a:cs typeface="Arial Unicode MS" panose="020B0604020202020204" pitchFamily="34" charset="-122"/>
              </a:rPr>
              <a:t>ing FBSes</a:t>
            </a:r>
            <a:r>
              <a:rPr lang="zh-CN" altLang="en-US" sz="2400" dirty="0">
                <a:latin typeface="Arial Unicode MS" panose="020B0604020202020204" pitchFamily="34" charset="-122"/>
                <a:ea typeface="Arial Unicode MS" panose="020B0604020202020204" pitchFamily="34" charset="-122"/>
                <a:cs typeface="Arial Unicode MS" panose="020B0604020202020204" pitchFamily="34" charset="-122"/>
              </a:rPr>
              <a:t> in the wild</a:t>
            </a:r>
            <a:r>
              <a:rPr lang="zh-CN" altLang="en-US" sz="2400" dirty="0" smtClean="0">
                <a:latin typeface="Arial Unicode MS" panose="020B0604020202020204" pitchFamily="34" charset="-122"/>
                <a:ea typeface="Arial Unicode MS" panose="020B0604020202020204" pitchFamily="34" charset="-122"/>
                <a:cs typeface="Arial Unicode MS" panose="020B0604020202020204" pitchFamily="34" charset="-122"/>
              </a:rPr>
              <a:t>, and </a:t>
            </a:r>
            <a:r>
              <a:rPr lang="zh-CN" altLang="en-US" sz="2400" dirty="0">
                <a:latin typeface="Arial Unicode MS" panose="020B0604020202020204" pitchFamily="34" charset="-122"/>
                <a:ea typeface="Arial Unicode MS" panose="020B0604020202020204" pitchFamily="34" charset="-122"/>
                <a:cs typeface="Arial Unicode MS" panose="020B0604020202020204" pitchFamily="34" charset="-122"/>
              </a:rPr>
              <a:t>find that FBSes can be </a:t>
            </a:r>
            <a:r>
              <a:rPr lang="zh-CN" altLang="en-US" sz="2400" dirty="0" smtClean="0">
                <a:latin typeface="Arial Unicode MS" panose="020B0604020202020204" pitchFamily="34" charset="-122"/>
                <a:ea typeface="Arial Unicode MS" panose="020B0604020202020204" pitchFamily="34" charset="-122"/>
                <a:cs typeface="Arial Unicode MS" panose="020B0604020202020204" pitchFamily="34" charset="-122"/>
              </a:rPr>
              <a:t>precisely </a:t>
            </a:r>
            <a:r>
              <a:rPr lang="en-US" altLang="zh-CN" sz="2400" dirty="0" err="1" smtClean="0">
                <a:latin typeface="Arial Unicode MS" panose="020B0604020202020204" pitchFamily="34" charset="-122"/>
                <a:ea typeface="Arial Unicode MS" panose="020B0604020202020204" pitchFamily="34" charset="-122"/>
                <a:cs typeface="Arial Unicode MS" panose="020B0604020202020204" pitchFamily="34" charset="-122"/>
              </a:rPr>
              <a:t>i</a:t>
            </a:r>
            <a:r>
              <a:rPr lang="zh-CN" altLang="en-US" sz="2400" dirty="0" smtClean="0">
                <a:latin typeface="Arial Unicode MS" panose="020B0604020202020204" pitchFamily="34" charset="-122"/>
                <a:ea typeface="Arial Unicode MS" panose="020B0604020202020204" pitchFamily="34" charset="-122"/>
                <a:cs typeface="Arial Unicode MS" panose="020B0604020202020204" pitchFamily="34" charset="-122"/>
              </a:rPr>
              <a:t>dentified without sacrificing </a:t>
            </a:r>
            <a:r>
              <a:rPr lang="zh-CN" altLang="en-US" sz="2400" dirty="0">
                <a:latin typeface="Arial Unicode MS" panose="020B0604020202020204" pitchFamily="34" charset="-122"/>
                <a:ea typeface="Arial Unicode MS" panose="020B0604020202020204" pitchFamily="34" charset="-122"/>
                <a:cs typeface="Arial Unicode MS" panose="020B0604020202020204" pitchFamily="34" charset="-122"/>
              </a:rPr>
              <a:t>user privacy</a:t>
            </a:r>
            <a:r>
              <a:rPr lang="zh-CN" altLang="en-US" sz="2400" dirty="0" smtClean="0">
                <a:latin typeface="Arial Unicode MS" panose="020B0604020202020204" pitchFamily="34" charset="-122"/>
                <a:ea typeface="Arial Unicode MS" panose="020B0604020202020204" pitchFamily="34" charset="-122"/>
                <a:cs typeface="Arial Unicode MS" panose="020B0604020202020204" pitchFamily="34" charset="-122"/>
              </a:rPr>
              <a:t>.</a:t>
            </a:r>
            <a:endParaRPr lang="en-US" altLang="zh-CN" sz="2400" dirty="0">
              <a:latin typeface="Arial Unicode MS" panose="020B0604020202020204" pitchFamily="34" charset="-122"/>
              <a:ea typeface="Arial Unicode MS" panose="020B0604020202020204" pitchFamily="34" charset="-122"/>
              <a:cs typeface="Arial Unicode MS" panose="020B0604020202020204" pitchFamily="34" charset="-122"/>
            </a:endParaRPr>
          </a:p>
          <a:p>
            <a:endParaRPr lang="en-US" altLang="zh-CN" sz="2400" dirty="0" smtClean="0">
              <a:latin typeface="Arial Unicode MS" panose="020B0604020202020204" pitchFamily="34" charset="-122"/>
              <a:ea typeface="Arial Unicode MS" panose="020B0604020202020204" pitchFamily="34" charset="-122"/>
              <a:cs typeface="Arial Unicode MS" panose="020B0604020202020204" pitchFamily="34" charset="-122"/>
            </a:endParaRPr>
          </a:p>
          <a:p>
            <a:pPr marL="285750" indent="-285750">
              <a:buFont typeface="Wingdings" panose="05000000000000000000" pitchFamily="2" charset="2"/>
              <a:buChar char="l"/>
            </a:pPr>
            <a:r>
              <a:rPr lang="zh-CN" altLang="en-US" sz="2400" dirty="0" smtClean="0">
                <a:latin typeface="Arial Unicode MS" panose="020B0604020202020204" pitchFamily="34" charset="-122"/>
                <a:ea typeface="Arial Unicode MS" panose="020B0604020202020204" pitchFamily="34" charset="-122"/>
                <a:cs typeface="Arial Unicode MS" panose="020B0604020202020204" pitchFamily="34" charset="-122"/>
              </a:rPr>
              <a:t>We </a:t>
            </a:r>
            <a:r>
              <a:rPr lang="zh-CN" altLang="en-US" sz="2400" dirty="0">
                <a:latin typeface="Arial Unicode MS" panose="020B0604020202020204" pitchFamily="34" charset="-122"/>
                <a:ea typeface="Arial Unicode MS" panose="020B0604020202020204" pitchFamily="34" charset="-122"/>
                <a:cs typeface="Arial Unicode MS" panose="020B0604020202020204" pitchFamily="34" charset="-122"/>
              </a:rPr>
              <a:t>present </a:t>
            </a:r>
            <a:r>
              <a:rPr lang="zh-CN" altLang="en-US" sz="2400" dirty="0" smtClean="0">
                <a:latin typeface="Arial Unicode MS" panose="020B0604020202020204" pitchFamily="34" charset="-122"/>
                <a:ea typeface="Arial Unicode MS" panose="020B0604020202020204" pitchFamily="34" charset="-122"/>
                <a:cs typeface="Arial Unicode MS" panose="020B0604020202020204" pitchFamily="34" charset="-122"/>
              </a:rPr>
              <a:t>a </a:t>
            </a:r>
            <a:r>
              <a:rPr lang="en-US" altLang="zh-CN" sz="2400" dirty="0" smtClean="0">
                <a:latin typeface="Arial Unicode MS" panose="020B0604020202020204" pitchFamily="34" charset="-122"/>
                <a:ea typeface="Arial Unicode MS" panose="020B0604020202020204" pitchFamily="34" charset="-122"/>
                <a:cs typeface="Arial Unicode MS" panose="020B0604020202020204" pitchFamily="34" charset="-122"/>
              </a:rPr>
              <a:t>reasonable</a:t>
            </a:r>
            <a:r>
              <a:rPr lang="zh-CN" altLang="en-US" sz="2400" dirty="0" smtClean="0">
                <a:latin typeface="Arial Unicode MS" panose="020B0604020202020204" pitchFamily="34" charset="-122"/>
                <a:ea typeface="Arial Unicode MS" panose="020B0604020202020204" pitchFamily="34" charset="-122"/>
                <a:cs typeface="Arial Unicode MS" panose="020B0604020202020204" pitchFamily="34" charset="-122"/>
              </a:rPr>
              <a:t> </a:t>
            </a:r>
            <a:r>
              <a:rPr lang="zh-CN" altLang="en-US" sz="2400" dirty="0">
                <a:latin typeface="Arial Unicode MS" panose="020B0604020202020204" pitchFamily="34" charset="-122"/>
                <a:ea typeface="Arial Unicode MS" panose="020B0604020202020204" pitchFamily="34" charset="-122"/>
                <a:cs typeface="Arial Unicode MS" panose="020B0604020202020204" pitchFamily="34" charset="-122"/>
              </a:rPr>
              <a:t>method for </a:t>
            </a:r>
            <a:r>
              <a:rPr lang="zh-CN" altLang="en-US" sz="2800" b="1" u="sng" dirty="0" smtClean="0">
                <a:solidFill>
                  <a:srgbClr val="7030A0"/>
                </a:solidFill>
                <a:latin typeface="Arial Unicode MS" panose="020B0604020202020204" pitchFamily="34" charset="-122"/>
                <a:ea typeface="Arial Unicode MS" panose="020B0604020202020204" pitchFamily="34" charset="-122"/>
                <a:cs typeface="Arial Unicode MS" panose="020B0604020202020204" pitchFamily="34" charset="-122"/>
              </a:rPr>
              <a:t>locating FBSes</a:t>
            </a:r>
            <a:r>
              <a:rPr lang="zh-CN" altLang="en-US" sz="2400" dirty="0" smtClean="0">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sz="2400" dirty="0" smtClean="0">
                <a:latin typeface="Arial Unicode MS" panose="020B0604020202020204" pitchFamily="34" charset="-122"/>
                <a:ea typeface="Arial Unicode MS" panose="020B0604020202020204" pitchFamily="34" charset="-122"/>
                <a:cs typeface="Arial Unicode MS" panose="020B0604020202020204" pitchFamily="34" charset="-122"/>
              </a:rPr>
              <a:t>with an acceptable accuracy</a:t>
            </a:r>
            <a:r>
              <a:rPr lang="zh-CN" altLang="en-US" sz="2400" dirty="0" smtClean="0">
                <a:latin typeface="Arial Unicode MS" panose="020B0604020202020204" pitchFamily="34" charset="-122"/>
                <a:ea typeface="Arial Unicode MS" panose="020B0604020202020204" pitchFamily="34" charset="-122"/>
                <a:cs typeface="Arial Unicode MS" panose="020B0604020202020204" pitchFamily="34" charset="-122"/>
              </a:rPr>
              <a:t>.</a:t>
            </a:r>
            <a:endParaRPr lang="en-US" altLang="zh-CN" sz="2400" dirty="0" smtClean="0">
              <a:latin typeface="Arial Unicode MS" panose="020B0604020202020204" pitchFamily="34" charset="-122"/>
              <a:ea typeface="Arial Unicode MS" panose="020B0604020202020204" pitchFamily="34" charset="-122"/>
              <a:cs typeface="Arial Unicode MS" panose="020B0604020202020204" pitchFamily="34" charset="-122"/>
            </a:endParaRPr>
          </a:p>
          <a:p>
            <a:endParaRPr lang="zh-CN" altLang="en-US" sz="2400" dirty="0">
              <a:latin typeface="Arial Unicode MS" panose="020B0604020202020204" pitchFamily="34" charset="-122"/>
              <a:ea typeface="Arial Unicode MS" panose="020B0604020202020204" pitchFamily="34" charset="-122"/>
              <a:cs typeface="Arial Unicode MS" panose="020B0604020202020204" pitchFamily="34" charset="-122"/>
            </a:endParaRPr>
          </a:p>
          <a:p>
            <a:pPr marL="285750" indent="-285750">
              <a:buFont typeface="Wingdings" panose="05000000000000000000" pitchFamily="2" charset="2"/>
              <a:buChar char="l"/>
            </a:pPr>
            <a:r>
              <a:rPr lang="zh-CN" altLang="en-US" sz="2800" b="1" u="sng" dirty="0" smtClean="0">
                <a:solidFill>
                  <a:srgbClr val="7030A0"/>
                </a:solidFill>
                <a:latin typeface="Arial Unicode MS" panose="020B0604020202020204" pitchFamily="34" charset="-122"/>
                <a:ea typeface="Arial Unicode MS" panose="020B0604020202020204" pitchFamily="34" charset="-122"/>
                <a:cs typeface="Arial Unicode MS" panose="020B0604020202020204" pitchFamily="34" charset="-122"/>
              </a:rPr>
              <a:t>FBS</a:t>
            </a:r>
            <a:r>
              <a:rPr lang="zh-CN" altLang="en-US" sz="2800" b="1" u="sng" dirty="0">
                <a:solidFill>
                  <a:srgbClr val="7030A0"/>
                </a:solidFill>
                <a:latin typeface="Arial Unicode MS" panose="020B0604020202020204" pitchFamily="34" charset="-122"/>
                <a:ea typeface="Arial Unicode MS" panose="020B0604020202020204" pitchFamily="34" charset="-122"/>
                <a:cs typeface="Arial Unicode MS" panose="020B0604020202020204" pitchFamily="34" charset="-122"/>
              </a:rPr>
              <a:t>-Radar is </a:t>
            </a:r>
            <a:r>
              <a:rPr lang="en-US" altLang="zh-CN" sz="2800" b="1" u="sng" dirty="0" smtClean="0">
                <a:solidFill>
                  <a:srgbClr val="7030A0"/>
                </a:solidFill>
                <a:latin typeface="Arial Unicode MS" panose="020B0604020202020204" pitchFamily="34" charset="-122"/>
                <a:ea typeface="Arial Unicode MS" panose="020B0604020202020204" pitchFamily="34" charset="-122"/>
                <a:cs typeface="Arial Unicode MS" panose="020B0604020202020204" pitchFamily="34" charset="-122"/>
              </a:rPr>
              <a:t>currently </a:t>
            </a:r>
            <a:r>
              <a:rPr lang="zh-CN" altLang="en-US" sz="2800" b="1" u="sng" dirty="0" smtClean="0">
                <a:solidFill>
                  <a:srgbClr val="7030A0"/>
                </a:solidFill>
                <a:latin typeface="Arial Unicode MS" panose="020B0604020202020204" pitchFamily="34" charset="-122"/>
                <a:ea typeface="Arial Unicode MS" panose="020B0604020202020204" pitchFamily="34" charset="-122"/>
                <a:cs typeface="Arial Unicode MS" panose="020B0604020202020204" pitchFamily="34" charset="-122"/>
              </a:rPr>
              <a:t>in </a:t>
            </a:r>
            <a:r>
              <a:rPr lang="zh-CN" altLang="en-US" sz="2800" b="1" u="sng" dirty="0">
                <a:solidFill>
                  <a:srgbClr val="7030A0"/>
                </a:solidFill>
                <a:latin typeface="Arial Unicode MS" panose="020B0604020202020204" pitchFamily="34" charset="-122"/>
                <a:ea typeface="Arial Unicode MS" panose="020B0604020202020204" pitchFamily="34" charset="-122"/>
                <a:cs typeface="Arial Unicode MS" panose="020B0604020202020204" pitchFamily="34" charset="-122"/>
              </a:rPr>
              <a:t>use by </a:t>
            </a:r>
            <a:r>
              <a:rPr lang="en-US" altLang="zh-CN" sz="2800" b="1" u="sng" dirty="0" smtClean="0">
                <a:solidFill>
                  <a:srgbClr val="7030A0"/>
                </a:solidFill>
                <a:latin typeface="Arial Unicode MS" panose="020B0604020202020204" pitchFamily="34" charset="-122"/>
                <a:ea typeface="Arial Unicode MS" panose="020B0604020202020204" pitchFamily="34" charset="-122"/>
                <a:cs typeface="Arial Unicode MS" panose="020B0604020202020204" pitchFamily="34" charset="-122"/>
              </a:rPr>
              <a:t>~100</a:t>
            </a:r>
            <a:r>
              <a:rPr lang="zh-CN" altLang="en-US" sz="2800" b="1" u="sng" dirty="0" smtClean="0">
                <a:solidFill>
                  <a:srgbClr val="7030A0"/>
                </a:solidFill>
                <a:latin typeface="Arial Unicode MS" panose="020B0604020202020204" pitchFamily="34" charset="-122"/>
                <a:ea typeface="Arial Unicode MS" panose="020B0604020202020204" pitchFamily="34" charset="-122"/>
                <a:cs typeface="Arial Unicode MS" panose="020B0604020202020204" pitchFamily="34" charset="-122"/>
              </a:rPr>
              <a:t>M people</a:t>
            </a:r>
            <a:r>
              <a:rPr lang="zh-CN" altLang="en-US" sz="2400" dirty="0">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sz="2400" dirty="0" smtClean="0">
                <a:latin typeface="Arial Unicode MS" panose="020B0604020202020204" pitchFamily="34" charset="-122"/>
                <a:ea typeface="Arial Unicode MS" panose="020B0604020202020204" pitchFamily="34" charset="-122"/>
                <a:cs typeface="Arial Unicode MS" panose="020B0604020202020204" pitchFamily="34" charset="-122"/>
              </a:rPr>
              <a:t>It</a:t>
            </a:r>
            <a:r>
              <a:rPr lang="zh-CN" altLang="en-US" sz="2400" dirty="0" smtClean="0">
                <a:latin typeface="Arial Unicode MS" panose="020B0604020202020204" pitchFamily="34" charset="-122"/>
                <a:ea typeface="Arial Unicode MS" panose="020B0604020202020204" pitchFamily="34" charset="-122"/>
                <a:cs typeface="Arial Unicode MS" panose="020B0604020202020204" pitchFamily="34" charset="-122"/>
              </a:rPr>
              <a:t> </a:t>
            </a:r>
            <a:r>
              <a:rPr lang="zh-CN" altLang="en-US" sz="2400" dirty="0">
                <a:latin typeface="Arial Unicode MS" panose="020B0604020202020204" pitchFamily="34" charset="-122"/>
                <a:ea typeface="Arial Unicode MS" panose="020B0604020202020204" pitchFamily="34" charset="-122"/>
                <a:cs typeface="Arial Unicode MS" panose="020B0604020202020204" pitchFamily="34" charset="-122"/>
              </a:rPr>
              <a:t>protects users from millions </a:t>
            </a:r>
            <a:r>
              <a:rPr lang="zh-CN" altLang="en-US" sz="2400" dirty="0" smtClean="0">
                <a:latin typeface="Arial Unicode MS" panose="020B0604020202020204" pitchFamily="34" charset="-122"/>
                <a:ea typeface="Arial Unicode MS" panose="020B0604020202020204" pitchFamily="34" charset="-122"/>
                <a:cs typeface="Arial Unicode MS" panose="020B0604020202020204" pitchFamily="34" charset="-122"/>
              </a:rPr>
              <a:t>of </a:t>
            </a:r>
            <a:r>
              <a:rPr lang="en-US" altLang="zh-CN" sz="2400" dirty="0" smtClean="0">
                <a:latin typeface="Arial Unicode MS" panose="020B0604020202020204" pitchFamily="34" charset="-122"/>
                <a:ea typeface="Arial Unicode MS" panose="020B0604020202020204" pitchFamily="34" charset="-122"/>
                <a:cs typeface="Arial Unicode MS" panose="020B0604020202020204" pitchFamily="34" charset="-122"/>
              </a:rPr>
              <a:t>malicious</a:t>
            </a:r>
            <a:r>
              <a:rPr lang="zh-CN" altLang="en-US" sz="2400" dirty="0" smtClean="0">
                <a:latin typeface="Arial Unicode MS" panose="020B0604020202020204" pitchFamily="34" charset="-122"/>
                <a:ea typeface="Arial Unicode MS" panose="020B0604020202020204" pitchFamily="34" charset="-122"/>
                <a:cs typeface="Arial Unicode MS" panose="020B0604020202020204" pitchFamily="34" charset="-122"/>
              </a:rPr>
              <a:t> messages </a:t>
            </a:r>
            <a:r>
              <a:rPr lang="en-US" altLang="zh-CN" sz="2400" dirty="0" smtClean="0">
                <a:latin typeface="Arial Unicode MS" panose="020B0604020202020204" pitchFamily="34" charset="-122"/>
                <a:ea typeface="Arial Unicode MS" panose="020B0604020202020204" pitchFamily="34" charset="-122"/>
                <a:cs typeface="Arial Unicode MS" panose="020B0604020202020204" pitchFamily="34" charset="-122"/>
              </a:rPr>
              <a:t>from FBSes</a:t>
            </a:r>
            <a:r>
              <a:rPr lang="zh-CN" altLang="en-US" sz="2400" dirty="0" smtClean="0">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sz="2400" dirty="0" smtClean="0">
                <a:latin typeface="Arial Unicode MS" panose="020B0604020202020204" pitchFamily="34" charset="-122"/>
                <a:ea typeface="Arial Unicode MS" panose="020B0604020202020204" pitchFamily="34" charset="-122"/>
                <a:cs typeface="Arial Unicode MS" panose="020B0604020202020204" pitchFamily="34" charset="-122"/>
              </a:rPr>
              <a:t>every</a:t>
            </a:r>
            <a:r>
              <a:rPr lang="zh-CN" altLang="en-US" sz="2400" dirty="0" smtClean="0">
                <a:latin typeface="Arial Unicode MS" panose="020B0604020202020204" pitchFamily="34" charset="-122"/>
                <a:ea typeface="Arial Unicode MS" panose="020B0604020202020204" pitchFamily="34" charset="-122"/>
                <a:cs typeface="Arial Unicode MS" panose="020B0604020202020204" pitchFamily="34" charset="-122"/>
              </a:rPr>
              <a:t> </a:t>
            </a:r>
            <a:r>
              <a:rPr lang="zh-CN" altLang="en-US" sz="2400" dirty="0">
                <a:latin typeface="Arial Unicode MS" panose="020B0604020202020204" pitchFamily="34" charset="-122"/>
                <a:ea typeface="Arial Unicode MS" panose="020B0604020202020204" pitchFamily="34" charset="-122"/>
                <a:cs typeface="Arial Unicode MS" panose="020B0604020202020204" pitchFamily="34" charset="-122"/>
              </a:rPr>
              <a:t>day, and has </a:t>
            </a:r>
            <a:r>
              <a:rPr lang="zh-CN" altLang="en-US" sz="2400" dirty="0" smtClean="0">
                <a:latin typeface="Arial Unicode MS" panose="020B0604020202020204" pitchFamily="34" charset="-122"/>
                <a:ea typeface="Arial Unicode MS" panose="020B0604020202020204" pitchFamily="34" charset="-122"/>
                <a:cs typeface="Arial Unicode MS" panose="020B0604020202020204" pitchFamily="34" charset="-122"/>
              </a:rPr>
              <a:t>helped the </a:t>
            </a:r>
            <a:r>
              <a:rPr lang="zh-CN" altLang="en-US" sz="2400" dirty="0">
                <a:latin typeface="Arial Unicode MS" panose="020B0604020202020204" pitchFamily="34" charset="-122"/>
                <a:ea typeface="Arial Unicode MS" panose="020B0604020202020204" pitchFamily="34" charset="-122"/>
                <a:cs typeface="Arial Unicode MS" panose="020B0604020202020204" pitchFamily="34" charset="-122"/>
              </a:rPr>
              <a:t>authorities arrest </a:t>
            </a:r>
            <a:r>
              <a:rPr lang="en-US" altLang="zh-CN" sz="2400" dirty="0" smtClean="0">
                <a:latin typeface="Arial Unicode MS" panose="020B0604020202020204" pitchFamily="34" charset="-122"/>
                <a:ea typeface="Arial Unicode MS" panose="020B0604020202020204" pitchFamily="34" charset="-122"/>
                <a:cs typeface="Arial Unicode MS" panose="020B0604020202020204" pitchFamily="34" charset="-122"/>
              </a:rPr>
              <a:t>numerous </a:t>
            </a:r>
            <a:r>
              <a:rPr lang="zh-CN" altLang="en-US" sz="2400" dirty="0" smtClean="0">
                <a:latin typeface="Arial Unicode MS" panose="020B0604020202020204" pitchFamily="34" charset="-122"/>
                <a:ea typeface="Arial Unicode MS" panose="020B0604020202020204" pitchFamily="34" charset="-122"/>
                <a:cs typeface="Arial Unicode MS" panose="020B0604020202020204" pitchFamily="34" charset="-122"/>
              </a:rPr>
              <a:t>FBS operators </a:t>
            </a:r>
            <a:r>
              <a:rPr lang="en-US" altLang="zh-CN" sz="2400" dirty="0" smtClean="0">
                <a:latin typeface="Arial Unicode MS" panose="020B0604020202020204" pitchFamily="34" charset="-122"/>
                <a:ea typeface="Arial Unicode MS" panose="020B0604020202020204" pitchFamily="34" charset="-122"/>
                <a:cs typeface="Arial Unicode MS" panose="020B0604020202020204" pitchFamily="34" charset="-122"/>
              </a:rPr>
              <a:t>every month</a:t>
            </a:r>
            <a:r>
              <a:rPr lang="zh-CN" altLang="en-US" sz="2400" dirty="0" smtClean="0">
                <a:latin typeface="Arial Unicode MS" panose="020B0604020202020204" pitchFamily="34" charset="-122"/>
                <a:ea typeface="Arial Unicode MS" panose="020B0604020202020204" pitchFamily="34" charset="-122"/>
                <a:cs typeface="Arial Unicode MS" panose="020B0604020202020204" pitchFamily="34" charset="-122"/>
              </a:rPr>
              <a:t>.</a:t>
            </a:r>
            <a:endParaRPr lang="zh-CN" altLang="en-US" sz="24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8" name="矩形 7"/>
          <p:cNvSpPr/>
          <p:nvPr/>
        </p:nvSpPr>
        <p:spPr>
          <a:xfrm>
            <a:off x="2150522" y="316914"/>
            <a:ext cx="564577" cy="830997"/>
          </a:xfrm>
          <a:prstGeom prst="rect">
            <a:avLst/>
          </a:prstGeom>
          <a:noFill/>
        </p:spPr>
        <p:txBody>
          <a:bodyPr wrap="none" lIns="91440" tIns="45720" rIns="91440" bIns="45720">
            <a:spAutoFit/>
          </a:bodyPr>
          <a:lstStyle/>
          <a:p>
            <a:pPr algn="ctr"/>
            <a:r>
              <a:rPr lang="en-US" altLang="zh-CN" sz="4800" b="1" cap="none" spc="0" dirty="0" smtClean="0">
                <a:ln w="10160">
                  <a:solidFill>
                    <a:srgbClr val="002060"/>
                  </a:solidFill>
                  <a:prstDash val="solid"/>
                </a:ln>
                <a:solidFill>
                  <a:srgbClr val="FFFFFF"/>
                </a:solidFill>
                <a:effectLst>
                  <a:outerShdw blurRad="38100" dist="22860" dir="5400000" algn="tl" rotWithShape="0">
                    <a:srgbClr val="000000">
                      <a:alpha val="30000"/>
                    </a:srgbClr>
                  </a:outerShdw>
                </a:effectLst>
                <a:latin typeface="微软雅黑" panose="020B0503020204020204" pitchFamily="34" charset="-122"/>
                <a:ea typeface="微软雅黑" panose="020B0503020204020204" pitchFamily="34" charset="-122"/>
              </a:rPr>
              <a:t>5</a:t>
            </a:r>
            <a:endParaRPr lang="zh-CN" altLang="en-US" sz="4800" b="1" cap="none" spc="0" dirty="0">
              <a:ln w="10160">
                <a:solidFill>
                  <a:srgbClr val="002060"/>
                </a:solidFill>
                <a:prstDash val="solid"/>
              </a:ln>
              <a:solidFill>
                <a:srgbClr val="FFFFFF"/>
              </a:solidFill>
              <a:effectLst>
                <a:outerShdw blurRad="38100" dist="22860" dir="5400000" algn="tl" rotWithShape="0">
                  <a:srgbClr val="000000">
                    <a:alpha val="30000"/>
                  </a:srgbClr>
                </a:outerShdw>
              </a:effectLst>
              <a:latin typeface="微软雅黑" panose="020B0503020204020204" pitchFamily="34" charset="-122"/>
              <a:ea typeface="微软雅黑" panose="020B0503020204020204" pitchFamily="34" charset="-122"/>
            </a:endParaRPr>
          </a:p>
        </p:txBody>
      </p:sp>
      <p:sp>
        <p:nvSpPr>
          <p:cNvPr id="9" name="矩形 8"/>
          <p:cNvSpPr/>
          <p:nvPr/>
        </p:nvSpPr>
        <p:spPr>
          <a:xfrm>
            <a:off x="3143295" y="302400"/>
            <a:ext cx="3002232" cy="830997"/>
          </a:xfrm>
          <a:prstGeom prst="rect">
            <a:avLst/>
          </a:prstGeom>
          <a:noFill/>
        </p:spPr>
        <p:txBody>
          <a:bodyPr wrap="none" lIns="91440" tIns="45720" rIns="91440" bIns="45720">
            <a:spAutoFit/>
          </a:bodyPr>
          <a:lstStyle/>
          <a:p>
            <a:pPr algn="ctr"/>
            <a:r>
              <a:rPr lang="en-US" altLang="zh-CN" sz="4800" cap="none" spc="0" dirty="0" smtClean="0">
                <a:ln w="0"/>
                <a:solidFill>
                  <a:srgbClr val="00206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Summary</a:t>
            </a:r>
            <a:endParaRPr lang="zh-CN" altLang="en-US" sz="4800" cap="none" spc="0" dirty="0">
              <a:ln w="0"/>
              <a:solidFill>
                <a:srgbClr val="00206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82498727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文本框 1"/>
          <p:cNvSpPr txBox="1"/>
          <p:nvPr/>
        </p:nvSpPr>
        <p:spPr>
          <a:xfrm>
            <a:off x="3171353" y="2969675"/>
            <a:ext cx="2736304" cy="646331"/>
          </a:xfrm>
          <a:prstGeom prst="rect">
            <a:avLst/>
          </a:prstGeom>
          <a:noFill/>
        </p:spPr>
        <p:txBody>
          <a:bodyPr wrap="square" rtlCol="0">
            <a:spAutoFit/>
          </a:bodyPr>
          <a:lstStyle/>
          <a:p>
            <a:r>
              <a:rPr lang="en-US" altLang="zh-CN" sz="3600" dirty="0" smtClean="0">
                <a:solidFill>
                  <a:prstClr val="white"/>
                </a:solidFill>
              </a:rPr>
              <a:t>Backup slides</a:t>
            </a:r>
            <a:endParaRPr lang="zh-CN" altLang="en-US" sz="3600" dirty="0">
              <a:solidFill>
                <a:prstClr val="white"/>
              </a:solidFill>
            </a:endParaRPr>
          </a:p>
        </p:txBody>
      </p:sp>
    </p:spTree>
    <p:extLst>
      <p:ext uri="{BB962C8B-B14F-4D97-AF65-F5344CB8AC3E}">
        <p14:creationId xmlns:p14="http://schemas.microsoft.com/office/powerpoint/2010/main" val="212034343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圆角矩形 24"/>
          <p:cNvSpPr/>
          <p:nvPr/>
        </p:nvSpPr>
        <p:spPr>
          <a:xfrm>
            <a:off x="651830" y="3629033"/>
            <a:ext cx="5111972" cy="2667318"/>
          </a:xfrm>
          <a:prstGeom prst="roundRect">
            <a:avLst/>
          </a:prstGeom>
          <a:solidFill>
            <a:schemeClr val="bg1"/>
          </a:solid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灯片编号占位符 3"/>
          <p:cNvSpPr>
            <a:spLocks noGrp="1"/>
          </p:cNvSpPr>
          <p:nvPr>
            <p:ph type="sldNum" sz="quarter" idx="12"/>
          </p:nvPr>
        </p:nvSpPr>
        <p:spPr/>
        <p:txBody>
          <a:bodyPr/>
          <a:lstStyle/>
          <a:p>
            <a:fld id="{523CE5A3-3300-4D41-99A4-0032E3512D03}" type="slidenum">
              <a:rPr lang="zh-CN" altLang="en-US" smtClean="0"/>
              <a:t>37</a:t>
            </a:fld>
            <a:endParaRPr lang="zh-CN" altLang="en-US"/>
          </a:p>
        </p:txBody>
      </p:sp>
      <p:sp>
        <p:nvSpPr>
          <p:cNvPr id="5" name="矩形 4"/>
          <p:cNvSpPr/>
          <p:nvPr/>
        </p:nvSpPr>
        <p:spPr>
          <a:xfrm>
            <a:off x="939278" y="200834"/>
            <a:ext cx="7265515" cy="707886"/>
          </a:xfrm>
          <a:prstGeom prst="rect">
            <a:avLst/>
          </a:prstGeom>
        </p:spPr>
        <p:txBody>
          <a:bodyPr wrap="none">
            <a:spAutoFit/>
          </a:bodyPr>
          <a:lstStyle/>
          <a:p>
            <a:pPr algn="ctr"/>
            <a:r>
              <a:rPr lang="en-US" altLang="zh-CN" sz="4000" dirty="0" smtClean="0">
                <a:solidFill>
                  <a:srgbClr val="C00000"/>
                </a:solidFill>
                <a:latin typeface="微软雅黑" panose="020B0503020204020204" pitchFamily="34" charset="-122"/>
                <a:ea typeface="微软雅黑" panose="020B0503020204020204" pitchFamily="34" charset="-122"/>
              </a:rPr>
              <a:t>FBS Attack: Passive vs. Active</a:t>
            </a:r>
            <a:endParaRPr lang="zh-CN" altLang="en-US" sz="4000" dirty="0">
              <a:solidFill>
                <a:srgbClr val="C00000"/>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2"/>
          <a:stretch>
            <a:fillRect/>
          </a:stretch>
        </p:blipFill>
        <p:spPr>
          <a:xfrm>
            <a:off x="5475704" y="1841123"/>
            <a:ext cx="986937" cy="1352431"/>
          </a:xfrm>
          <a:prstGeom prst="rect">
            <a:avLst/>
          </a:prstGeom>
        </p:spPr>
      </p:pic>
      <p:pic>
        <p:nvPicPr>
          <p:cNvPr id="7" name="图片 6"/>
          <p:cNvPicPr>
            <a:picLocks noChangeAspect="1"/>
          </p:cNvPicPr>
          <p:nvPr/>
        </p:nvPicPr>
        <p:blipFill>
          <a:blip r:embed="rId3"/>
          <a:stretch>
            <a:fillRect/>
          </a:stretch>
        </p:blipFill>
        <p:spPr>
          <a:xfrm>
            <a:off x="2773599" y="1841123"/>
            <a:ext cx="986938" cy="1352432"/>
          </a:xfrm>
          <a:prstGeom prst="rect">
            <a:avLst/>
          </a:prstGeom>
        </p:spPr>
      </p:pic>
      <p:pic>
        <p:nvPicPr>
          <p:cNvPr id="8" name="图片 7"/>
          <p:cNvPicPr>
            <a:picLocks noChangeAspect="1"/>
          </p:cNvPicPr>
          <p:nvPr/>
        </p:nvPicPr>
        <p:blipFill>
          <a:blip r:embed="rId4"/>
          <a:stretch>
            <a:fillRect/>
          </a:stretch>
        </p:blipFill>
        <p:spPr>
          <a:xfrm>
            <a:off x="267118" y="1983360"/>
            <a:ext cx="781040" cy="1150194"/>
          </a:xfrm>
          <a:prstGeom prst="rect">
            <a:avLst/>
          </a:prstGeom>
        </p:spPr>
      </p:pic>
      <p:cxnSp>
        <p:nvCxnSpPr>
          <p:cNvPr id="9" name="直接箭头连接符 8"/>
          <p:cNvCxnSpPr/>
          <p:nvPr/>
        </p:nvCxnSpPr>
        <p:spPr>
          <a:xfrm flipV="1">
            <a:off x="960768" y="2676422"/>
            <a:ext cx="1946826" cy="11011"/>
          </a:xfrm>
          <a:prstGeom prst="straightConnector1">
            <a:avLst/>
          </a:prstGeom>
          <a:ln w="38100">
            <a:solidFill>
              <a:srgbClr val="00206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3" name="直接箭头连接符 12"/>
          <p:cNvCxnSpPr/>
          <p:nvPr/>
        </p:nvCxnSpPr>
        <p:spPr>
          <a:xfrm flipH="1">
            <a:off x="996728" y="2352786"/>
            <a:ext cx="1864200" cy="20548"/>
          </a:xfrm>
          <a:prstGeom prst="straightConnector1">
            <a:avLst/>
          </a:prstGeom>
          <a:ln w="38100">
            <a:solidFill>
              <a:srgbClr val="00206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6" name="直接箭头连接符 15"/>
          <p:cNvCxnSpPr/>
          <p:nvPr/>
        </p:nvCxnSpPr>
        <p:spPr>
          <a:xfrm flipV="1">
            <a:off x="3640613" y="2638753"/>
            <a:ext cx="1946826" cy="11011"/>
          </a:xfrm>
          <a:prstGeom prst="straightConnector1">
            <a:avLst/>
          </a:prstGeom>
          <a:ln w="38100">
            <a:solidFill>
              <a:srgbClr val="00206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7" name="直接箭头连接符 16"/>
          <p:cNvCxnSpPr/>
          <p:nvPr/>
        </p:nvCxnSpPr>
        <p:spPr>
          <a:xfrm flipH="1">
            <a:off x="3676573" y="2315117"/>
            <a:ext cx="1864200" cy="20548"/>
          </a:xfrm>
          <a:prstGeom prst="straightConnector1">
            <a:avLst/>
          </a:prstGeom>
          <a:ln w="38100">
            <a:solidFill>
              <a:srgbClr val="00206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8" name="圆角矩形 17"/>
          <p:cNvSpPr/>
          <p:nvPr/>
        </p:nvSpPr>
        <p:spPr>
          <a:xfrm>
            <a:off x="1066235" y="1175025"/>
            <a:ext cx="4373939" cy="546697"/>
          </a:xfrm>
          <a:prstGeom prst="roundRect">
            <a:avLst/>
          </a:prstGeom>
          <a:solidFill>
            <a:srgbClr val="00206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altLang="zh-CN" sz="3200" dirty="0" smtClean="0">
                <a:latin typeface="微软雅黑" panose="020B0503020204020204" pitchFamily="34" charset="-122"/>
                <a:ea typeface="微软雅黑" panose="020B0503020204020204" pitchFamily="34" charset="-122"/>
              </a:rPr>
              <a:t>Passive: IMSI-catcher</a:t>
            </a:r>
            <a:endParaRPr lang="zh-CN" altLang="en-US" sz="3200" dirty="0">
              <a:latin typeface="微软雅黑" panose="020B0503020204020204" pitchFamily="34" charset="-122"/>
              <a:ea typeface="微软雅黑" panose="020B0503020204020204" pitchFamily="34" charset="-122"/>
            </a:endParaRPr>
          </a:p>
        </p:txBody>
      </p:sp>
      <p:pic>
        <p:nvPicPr>
          <p:cNvPr id="19" name="图片 18"/>
          <p:cNvPicPr>
            <a:picLocks noChangeAspect="1"/>
          </p:cNvPicPr>
          <p:nvPr/>
        </p:nvPicPr>
        <p:blipFill>
          <a:blip r:embed="rId3"/>
          <a:stretch>
            <a:fillRect/>
          </a:stretch>
        </p:blipFill>
        <p:spPr>
          <a:xfrm>
            <a:off x="3948267" y="4957610"/>
            <a:ext cx="986938" cy="1352432"/>
          </a:xfrm>
          <a:prstGeom prst="rect">
            <a:avLst/>
          </a:prstGeom>
        </p:spPr>
      </p:pic>
      <p:pic>
        <p:nvPicPr>
          <p:cNvPr id="20" name="图片 19"/>
          <p:cNvPicPr>
            <a:picLocks noChangeAspect="1"/>
          </p:cNvPicPr>
          <p:nvPr/>
        </p:nvPicPr>
        <p:blipFill>
          <a:blip r:embed="rId4"/>
          <a:stretch>
            <a:fillRect/>
          </a:stretch>
        </p:blipFill>
        <p:spPr>
          <a:xfrm>
            <a:off x="1380142" y="5099847"/>
            <a:ext cx="781040" cy="1150194"/>
          </a:xfrm>
          <a:prstGeom prst="rect">
            <a:avLst/>
          </a:prstGeom>
        </p:spPr>
      </p:pic>
      <p:cxnSp>
        <p:nvCxnSpPr>
          <p:cNvPr id="21" name="直接箭头连接符 20"/>
          <p:cNvCxnSpPr/>
          <p:nvPr/>
        </p:nvCxnSpPr>
        <p:spPr>
          <a:xfrm flipV="1">
            <a:off x="2084066" y="5792909"/>
            <a:ext cx="1946826" cy="11011"/>
          </a:xfrm>
          <a:prstGeom prst="straightConnector1">
            <a:avLst/>
          </a:prstGeom>
          <a:ln w="38100">
            <a:solidFill>
              <a:srgbClr val="00206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2" name="直接箭头连接符 21"/>
          <p:cNvCxnSpPr/>
          <p:nvPr/>
        </p:nvCxnSpPr>
        <p:spPr>
          <a:xfrm flipH="1">
            <a:off x="2120026" y="5469273"/>
            <a:ext cx="1864200" cy="20548"/>
          </a:xfrm>
          <a:prstGeom prst="straightConnector1">
            <a:avLst/>
          </a:prstGeom>
          <a:ln w="38100">
            <a:solidFill>
              <a:srgbClr val="002060"/>
            </a:solidFill>
            <a:headEnd type="triangle"/>
            <a:tailEnd type="none"/>
          </a:ln>
        </p:spPr>
        <p:style>
          <a:lnRef idx="1">
            <a:schemeClr val="accent1"/>
          </a:lnRef>
          <a:fillRef idx="0">
            <a:schemeClr val="accent1"/>
          </a:fillRef>
          <a:effectRef idx="0">
            <a:schemeClr val="accent1"/>
          </a:effectRef>
          <a:fontRef idx="minor">
            <a:schemeClr val="tx1"/>
          </a:fontRef>
        </p:style>
      </p:cxnSp>
      <p:pic>
        <p:nvPicPr>
          <p:cNvPr id="23" name="图片 22"/>
          <p:cNvPicPr>
            <a:picLocks noChangeAspect="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2494596" y="5588468"/>
            <a:ext cx="430903" cy="430903"/>
          </a:xfrm>
          <a:prstGeom prst="rect">
            <a:avLst/>
          </a:prstGeom>
        </p:spPr>
      </p:pic>
      <p:sp>
        <p:nvSpPr>
          <p:cNvPr id="24" name="圆角矩形 23"/>
          <p:cNvSpPr/>
          <p:nvPr/>
        </p:nvSpPr>
        <p:spPr>
          <a:xfrm>
            <a:off x="845332" y="3805903"/>
            <a:ext cx="4695874" cy="1000164"/>
          </a:xfrm>
          <a:prstGeom prst="roundRect">
            <a:avLst/>
          </a:prstGeom>
          <a:solidFill>
            <a:srgbClr val="00206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altLang="zh-CN" sz="3200" dirty="0" smtClean="0">
                <a:latin typeface="微软雅黑" panose="020B0503020204020204" pitchFamily="34" charset="-122"/>
                <a:ea typeface="微软雅黑" panose="020B0503020204020204" pitchFamily="34" charset="-122"/>
              </a:rPr>
              <a:t>Active: </a:t>
            </a:r>
            <a:r>
              <a:rPr lang="en-US" altLang="zh-CN" dirty="0" smtClean="0">
                <a:latin typeface="微软雅黑" panose="020B0503020204020204" pitchFamily="34" charset="-122"/>
                <a:ea typeface="微软雅黑" panose="020B0503020204020204" pitchFamily="34" charset="-122"/>
              </a:rPr>
              <a:t>Push spam/fraud SMS  messages with spoofed phone numbers</a:t>
            </a:r>
            <a:endParaRPr lang="zh-CN" altLang="en-US" sz="2400" dirty="0">
              <a:latin typeface="微软雅黑" panose="020B0503020204020204" pitchFamily="34" charset="-122"/>
              <a:ea typeface="微软雅黑" panose="020B0503020204020204" pitchFamily="34" charset="-122"/>
            </a:endParaRPr>
          </a:p>
        </p:txBody>
      </p:sp>
      <p:pic>
        <p:nvPicPr>
          <p:cNvPr id="26" name="图片 25"/>
          <p:cNvPicPr>
            <a:picLocks noChangeAspect="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3210248" y="5588467"/>
            <a:ext cx="430903" cy="430903"/>
          </a:xfrm>
          <a:prstGeom prst="rect">
            <a:avLst/>
          </a:prstGeom>
        </p:spPr>
      </p:pic>
      <p:graphicFrame>
        <p:nvGraphicFramePr>
          <p:cNvPr id="27" name="表格 26"/>
          <p:cNvGraphicFramePr>
            <a:graphicFrameLocks noGrp="1"/>
          </p:cNvGraphicFramePr>
          <p:nvPr>
            <p:extLst>
              <p:ext uri="{D42A27DB-BD31-4B8C-83A1-F6EECF244321}">
                <p14:modId xmlns:p14="http://schemas.microsoft.com/office/powerpoint/2010/main" val="2890112830"/>
              </p:ext>
            </p:extLst>
          </p:nvPr>
        </p:nvGraphicFramePr>
        <p:xfrm>
          <a:off x="6181761" y="4215930"/>
          <a:ext cx="2590800" cy="1483360"/>
        </p:xfrm>
        <a:graphic>
          <a:graphicData uri="http://schemas.openxmlformats.org/drawingml/2006/table">
            <a:tbl>
              <a:tblPr firstRow="1" bandRow="1">
                <a:tableStyleId>{5C22544A-7EE6-4342-B048-85BDC9FD1C3A}</a:tableStyleId>
              </a:tblPr>
              <a:tblGrid>
                <a:gridCol w="1066655"/>
                <a:gridCol w="1524145"/>
              </a:tblGrid>
              <a:tr h="370840">
                <a:tc>
                  <a:txBody>
                    <a:bodyPr/>
                    <a:lstStyle/>
                    <a:p>
                      <a:pPr algn="ctr"/>
                      <a:r>
                        <a:rPr lang="en-US" altLang="zh-CN" dirty="0" smtClean="0"/>
                        <a:t>Year</a:t>
                      </a:r>
                      <a:endParaRPr lang="zh-CN" altLang="en-US" dirty="0"/>
                    </a:p>
                  </a:txBody>
                  <a:tcPr anchor="ctr"/>
                </a:tc>
                <a:tc>
                  <a:txBody>
                    <a:bodyPr/>
                    <a:lstStyle/>
                    <a:p>
                      <a:pPr algn="ctr"/>
                      <a:r>
                        <a:rPr lang="en-US" altLang="zh-CN" dirty="0" smtClean="0"/>
                        <a:t># FBS</a:t>
                      </a:r>
                      <a:r>
                        <a:rPr lang="en-US" altLang="zh-CN" baseline="0" dirty="0" smtClean="0"/>
                        <a:t> Msgs</a:t>
                      </a:r>
                      <a:endParaRPr lang="zh-CN" altLang="en-US" dirty="0"/>
                    </a:p>
                  </a:txBody>
                  <a:tcPr anchor="ctr"/>
                </a:tc>
              </a:tr>
              <a:tr h="370840">
                <a:tc>
                  <a:txBody>
                    <a:bodyPr/>
                    <a:lstStyle/>
                    <a:p>
                      <a:pPr algn="ctr"/>
                      <a:r>
                        <a:rPr lang="en-US" altLang="zh-CN" dirty="0" smtClean="0"/>
                        <a:t>2013</a:t>
                      </a:r>
                      <a:endParaRPr lang="zh-CN" altLang="en-US" dirty="0"/>
                    </a:p>
                  </a:txBody>
                  <a:tcPr anchor="ctr"/>
                </a:tc>
                <a:tc>
                  <a:txBody>
                    <a:bodyPr/>
                    <a:lstStyle/>
                    <a:p>
                      <a:pPr algn="ctr"/>
                      <a:r>
                        <a:rPr lang="en-US" altLang="zh-CN" dirty="0" smtClean="0"/>
                        <a:t>&gt;&gt; 2.9 billion</a:t>
                      </a:r>
                      <a:endParaRPr lang="zh-CN" altLang="en-US" dirty="0"/>
                    </a:p>
                  </a:txBody>
                  <a:tcPr anchor="ctr"/>
                </a:tc>
              </a:tr>
              <a:tr h="370840">
                <a:tc>
                  <a:txBody>
                    <a:bodyPr/>
                    <a:lstStyle/>
                    <a:p>
                      <a:pPr algn="ctr"/>
                      <a:r>
                        <a:rPr lang="en-US" altLang="zh-CN" dirty="0" smtClean="0"/>
                        <a:t>2014</a:t>
                      </a:r>
                      <a:endParaRPr lang="zh-CN" altLang="en-US" dirty="0"/>
                    </a:p>
                  </a:txBody>
                  <a:tcPr anchor="ctr"/>
                </a:tc>
                <a:tc>
                  <a:txBody>
                    <a:bodyPr/>
                    <a:lstStyle/>
                    <a:p>
                      <a:pPr algn="ctr"/>
                      <a:r>
                        <a:rPr lang="en-US" altLang="zh-CN" dirty="0" smtClean="0"/>
                        <a:t>&gt;&gt; 4.2 billion</a:t>
                      </a:r>
                      <a:endParaRPr lang="zh-CN" altLang="en-US" dirty="0"/>
                    </a:p>
                  </a:txBody>
                  <a:tcPr anchor="ctr"/>
                </a:tc>
              </a:tr>
              <a:tr h="370840">
                <a:tc>
                  <a:txBody>
                    <a:bodyPr/>
                    <a:lstStyle/>
                    <a:p>
                      <a:pPr algn="ctr"/>
                      <a:r>
                        <a:rPr lang="en-US" altLang="zh-CN" dirty="0" smtClean="0"/>
                        <a:t>2015</a:t>
                      </a:r>
                      <a:endParaRPr lang="zh-CN" altLang="en-US" dirty="0"/>
                    </a:p>
                  </a:txBody>
                  <a:tcPr anchor="ctr"/>
                </a:tc>
                <a:tc>
                  <a:txBody>
                    <a:bodyPr/>
                    <a:lstStyle/>
                    <a:p>
                      <a:pPr algn="ctr"/>
                      <a:r>
                        <a:rPr lang="en-US" altLang="zh-CN" dirty="0" smtClean="0"/>
                        <a:t>&gt;&gt; 5.7</a:t>
                      </a:r>
                      <a:r>
                        <a:rPr lang="en-US" altLang="zh-CN" baseline="0" dirty="0" smtClean="0"/>
                        <a:t> billion</a:t>
                      </a:r>
                      <a:endParaRPr lang="zh-CN" altLang="en-US" dirty="0"/>
                    </a:p>
                  </a:txBody>
                  <a:tcPr anchor="ctr"/>
                </a:tc>
              </a:tr>
            </a:tbl>
          </a:graphicData>
        </a:graphic>
      </p:graphicFrame>
      <p:sp>
        <p:nvSpPr>
          <p:cNvPr id="28" name="文本框 27"/>
          <p:cNvSpPr txBox="1"/>
          <p:nvPr/>
        </p:nvSpPr>
        <p:spPr>
          <a:xfrm>
            <a:off x="6554136" y="2005434"/>
            <a:ext cx="2647373" cy="1015663"/>
          </a:xfrm>
          <a:prstGeom prst="rect">
            <a:avLst/>
          </a:prstGeom>
          <a:noFill/>
        </p:spPr>
        <p:txBody>
          <a:bodyPr wrap="square" rtlCol="0">
            <a:spAutoFit/>
          </a:bodyPr>
          <a:lstStyle/>
          <a:p>
            <a:r>
              <a:rPr lang="en-US" altLang="zh-CN" sz="2000" dirty="0" smtClean="0">
                <a:latin typeface="Arial Unicode MS" panose="020B0604020202020204" pitchFamily="34" charset="-122"/>
                <a:ea typeface="Arial Unicode MS" panose="020B0604020202020204" pitchFamily="34" charset="-122"/>
                <a:cs typeface="Arial Unicode MS" panose="020B0604020202020204" pitchFamily="34" charset="-122"/>
              </a:rPr>
              <a:t>Rarely reported in China, but sometimes reported in the US</a:t>
            </a:r>
            <a:endParaRPr lang="zh-CN" altLang="en-US" sz="20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Tree>
    <p:extLst>
      <p:ext uri="{BB962C8B-B14F-4D97-AF65-F5344CB8AC3E}">
        <p14:creationId xmlns:p14="http://schemas.microsoft.com/office/powerpoint/2010/main" val="399080515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a:blip r:embed="rId2"/>
          <a:stretch>
            <a:fillRect/>
          </a:stretch>
        </p:blipFill>
        <p:spPr>
          <a:xfrm>
            <a:off x="2072238" y="2924649"/>
            <a:ext cx="1707489" cy="2514522"/>
          </a:xfrm>
          <a:prstGeom prst="rect">
            <a:avLst/>
          </a:prstGeom>
        </p:spPr>
      </p:pic>
      <p:sp>
        <p:nvSpPr>
          <p:cNvPr id="4" name="灯片编号占位符 3"/>
          <p:cNvSpPr>
            <a:spLocks noGrp="1"/>
          </p:cNvSpPr>
          <p:nvPr>
            <p:ph type="sldNum" sz="quarter" idx="12"/>
          </p:nvPr>
        </p:nvSpPr>
        <p:spPr/>
        <p:txBody>
          <a:bodyPr/>
          <a:lstStyle/>
          <a:p>
            <a:fld id="{523CE5A3-3300-4D41-99A4-0032E3512D03}" type="slidenum">
              <a:rPr lang="zh-CN" altLang="en-US" smtClean="0"/>
              <a:t>38</a:t>
            </a:fld>
            <a:endParaRPr lang="zh-CN" altLang="en-US"/>
          </a:p>
        </p:txBody>
      </p:sp>
      <p:sp>
        <p:nvSpPr>
          <p:cNvPr id="5" name="矩形 4"/>
          <p:cNvSpPr/>
          <p:nvPr/>
        </p:nvSpPr>
        <p:spPr>
          <a:xfrm>
            <a:off x="2844257" y="200834"/>
            <a:ext cx="3455562" cy="707886"/>
          </a:xfrm>
          <a:prstGeom prst="rect">
            <a:avLst/>
          </a:prstGeom>
        </p:spPr>
        <p:txBody>
          <a:bodyPr wrap="none">
            <a:spAutoFit/>
          </a:bodyPr>
          <a:lstStyle/>
          <a:p>
            <a:pPr algn="ctr"/>
            <a:r>
              <a:rPr lang="en-US" altLang="zh-CN" sz="4000" dirty="0" smtClean="0">
                <a:solidFill>
                  <a:srgbClr val="C00000"/>
                </a:solidFill>
                <a:latin typeface="微软雅黑" panose="020B0503020204020204" pitchFamily="34" charset="-122"/>
                <a:ea typeface="微软雅黑" panose="020B0503020204020204" pitchFamily="34" charset="-122"/>
              </a:rPr>
              <a:t>Ground Truth</a:t>
            </a:r>
            <a:endParaRPr lang="zh-CN" altLang="en-US" sz="4000" dirty="0">
              <a:solidFill>
                <a:srgbClr val="C00000"/>
              </a:solidFill>
              <a:latin typeface="微软雅黑" panose="020B0503020204020204" pitchFamily="34" charset="-122"/>
              <a:ea typeface="微软雅黑" panose="020B0503020204020204" pitchFamily="34" charset="-122"/>
            </a:endParaRPr>
          </a:p>
        </p:txBody>
      </p:sp>
      <p:sp>
        <p:nvSpPr>
          <p:cNvPr id="29" name="文本框 28"/>
          <p:cNvSpPr txBox="1"/>
          <p:nvPr/>
        </p:nvSpPr>
        <p:spPr>
          <a:xfrm>
            <a:off x="213006" y="1021436"/>
            <a:ext cx="8844727" cy="523220"/>
          </a:xfrm>
          <a:prstGeom prst="rect">
            <a:avLst/>
          </a:prstGeom>
          <a:noFill/>
        </p:spPr>
        <p:txBody>
          <a:bodyPr wrap="square" rtlCol="0">
            <a:spAutoFit/>
          </a:bodyPr>
          <a:lstStyle/>
          <a:p>
            <a:pPr marL="285750" indent="-285750">
              <a:buFont typeface="Wingdings" panose="05000000000000000000" pitchFamily="2" charset="2"/>
              <a:buChar char="p"/>
            </a:pPr>
            <a:r>
              <a:rPr lang="en-US" altLang="zh-CN" sz="2800" dirty="0" smtClean="0">
                <a:latin typeface="Arial Unicode MS" panose="020B0604020202020204" pitchFamily="34" charset="-122"/>
                <a:ea typeface="Arial Unicode MS" panose="020B0604020202020204" pitchFamily="34" charset="-122"/>
                <a:cs typeface="Arial Unicode MS" panose="020B0604020202020204" pitchFamily="34" charset="-122"/>
              </a:rPr>
              <a:t> Our ONLY ground truth comes from users’ feedback</a:t>
            </a:r>
            <a:endParaRPr lang="zh-CN" altLang="en-US" sz="28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pic>
        <p:nvPicPr>
          <p:cNvPr id="30" name="图片 29"/>
          <p:cNvPicPr>
            <a:picLocks noChangeAspect="1"/>
          </p:cNvPicPr>
          <p:nvPr/>
        </p:nvPicPr>
        <p:blipFill>
          <a:blip r:embed="rId3"/>
          <a:stretch>
            <a:fillRect/>
          </a:stretch>
        </p:blipFill>
        <p:spPr>
          <a:xfrm>
            <a:off x="2589278" y="3729026"/>
            <a:ext cx="599179" cy="599441"/>
          </a:xfrm>
          <a:prstGeom prst="rect">
            <a:avLst/>
          </a:prstGeom>
        </p:spPr>
      </p:pic>
      <p:pic>
        <p:nvPicPr>
          <p:cNvPr id="32" name="图片 31"/>
          <p:cNvPicPr>
            <a:picLocks noChangeAspect="1"/>
          </p:cNvPicPr>
          <p:nvPr/>
        </p:nvPicPr>
        <p:blipFill>
          <a:blip r:embed="rId4"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430007" y="3615095"/>
            <a:ext cx="806446" cy="806446"/>
          </a:xfrm>
          <a:prstGeom prst="rect">
            <a:avLst/>
          </a:prstGeom>
        </p:spPr>
      </p:pic>
      <p:cxnSp>
        <p:nvCxnSpPr>
          <p:cNvPr id="33" name="直接箭头连接符 32"/>
          <p:cNvCxnSpPr/>
          <p:nvPr/>
        </p:nvCxnSpPr>
        <p:spPr>
          <a:xfrm flipH="1">
            <a:off x="1253706" y="4001058"/>
            <a:ext cx="1104181" cy="17260"/>
          </a:xfrm>
          <a:prstGeom prst="straightConnector1">
            <a:avLst/>
          </a:prstGeom>
          <a:ln w="38100">
            <a:solidFill>
              <a:srgbClr val="00206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4" name="直接箭头连接符 33"/>
          <p:cNvCxnSpPr/>
          <p:nvPr/>
        </p:nvCxnSpPr>
        <p:spPr>
          <a:xfrm flipH="1">
            <a:off x="3494078" y="3983798"/>
            <a:ext cx="1104181" cy="17260"/>
          </a:xfrm>
          <a:prstGeom prst="straightConnector1">
            <a:avLst/>
          </a:prstGeom>
          <a:ln w="38100">
            <a:solidFill>
              <a:srgbClr val="002060"/>
            </a:solidFill>
            <a:headEnd type="triangle"/>
            <a:tailEnd type="none"/>
          </a:ln>
        </p:spPr>
        <p:style>
          <a:lnRef idx="1">
            <a:schemeClr val="accent1"/>
          </a:lnRef>
          <a:fillRef idx="0">
            <a:schemeClr val="accent1"/>
          </a:fillRef>
          <a:effectRef idx="0">
            <a:schemeClr val="accent1"/>
          </a:effectRef>
          <a:fontRef idx="minor">
            <a:schemeClr val="tx1"/>
          </a:fontRef>
        </p:style>
      </p:cxnSp>
      <p:pic>
        <p:nvPicPr>
          <p:cNvPr id="1026" name="Picture 2" descr="Image result for use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64315" y="3615095"/>
            <a:ext cx="873843" cy="873843"/>
          </a:xfrm>
          <a:prstGeom prst="rect">
            <a:avLst/>
          </a:prstGeom>
          <a:noFill/>
          <a:extLst>
            <a:ext uri="{909E8E84-426E-40DD-AFC4-6F175D3DCCD1}">
              <a14:hiddenFill xmlns:a14="http://schemas.microsoft.com/office/drawing/2010/main">
                <a:solidFill>
                  <a:srgbClr val="FFFFFF"/>
                </a:solidFill>
              </a14:hiddenFill>
            </a:ext>
          </a:extLst>
        </p:spPr>
      </p:pic>
      <p:sp>
        <p:nvSpPr>
          <p:cNvPr id="35" name="圆角矩形标注 34"/>
          <p:cNvSpPr/>
          <p:nvPr/>
        </p:nvSpPr>
        <p:spPr>
          <a:xfrm>
            <a:off x="3687710" y="1760114"/>
            <a:ext cx="2644061" cy="1453888"/>
          </a:xfrm>
          <a:prstGeom prst="wedgeRoundRectCallout">
            <a:avLst>
              <a:gd name="adj1" fmla="val -38428"/>
              <a:gd name="adj2" fmla="val 9543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smtClean="0"/>
              <a:t>We think this message comes from an FBS. What do you think?</a:t>
            </a:r>
            <a:endParaRPr lang="zh-CN" altLang="en-US" sz="2400" dirty="0"/>
          </a:p>
        </p:txBody>
      </p:sp>
      <p:sp>
        <p:nvSpPr>
          <p:cNvPr id="36" name="左大括号 35"/>
          <p:cNvSpPr/>
          <p:nvPr/>
        </p:nvSpPr>
        <p:spPr>
          <a:xfrm>
            <a:off x="5727739" y="3430635"/>
            <a:ext cx="328773" cy="1120599"/>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7" name="矩形 36"/>
          <p:cNvSpPr/>
          <p:nvPr/>
        </p:nvSpPr>
        <p:spPr>
          <a:xfrm>
            <a:off x="6155650" y="3450201"/>
            <a:ext cx="2735307" cy="1292662"/>
          </a:xfrm>
          <a:prstGeom prst="rect">
            <a:avLst/>
          </a:prstGeom>
        </p:spPr>
        <p:txBody>
          <a:bodyPr wrap="square">
            <a:spAutoFit/>
          </a:bodyPr>
          <a:lstStyle/>
          <a:p>
            <a:pPr marL="285750" indent="-285750">
              <a:lnSpc>
                <a:spcPts val="1500"/>
              </a:lnSpc>
              <a:buFont typeface="Wingdings" panose="05000000000000000000" pitchFamily="2" charset="2"/>
              <a:buChar char="p"/>
            </a:pPr>
            <a:r>
              <a:rPr lang="en-US" altLang="zh-CN" sz="2800" dirty="0" smtClean="0">
                <a:latin typeface="Arial Unicode MS" panose="020B0604020202020204" pitchFamily="34" charset="-122"/>
                <a:ea typeface="Arial Unicode MS" panose="020B0604020202020204" pitchFamily="34" charset="-122"/>
                <a:cs typeface="Arial Unicode MS" panose="020B0604020202020204" pitchFamily="34" charset="-122"/>
              </a:rPr>
              <a:t>Yes: 99.95%</a:t>
            </a:r>
          </a:p>
          <a:p>
            <a:pPr marL="285750" indent="-285750">
              <a:lnSpc>
                <a:spcPts val="1500"/>
              </a:lnSpc>
              <a:buFont typeface="Wingdings" panose="05000000000000000000" pitchFamily="2" charset="2"/>
              <a:buChar char="p"/>
            </a:pPr>
            <a:endParaRPr lang="en-US" altLang="zh-CN" sz="2800" dirty="0">
              <a:solidFill>
                <a:srgbClr val="FF0000"/>
              </a:solidFill>
              <a:latin typeface="Arial Unicode MS" panose="020B0604020202020204" pitchFamily="34" charset="-122"/>
              <a:ea typeface="Arial Unicode MS" panose="020B0604020202020204" pitchFamily="34" charset="-122"/>
              <a:cs typeface="Arial Unicode MS" panose="020B0604020202020204" pitchFamily="34" charset="-122"/>
            </a:endParaRPr>
          </a:p>
          <a:p>
            <a:pPr marL="285750" indent="-285750">
              <a:lnSpc>
                <a:spcPts val="1500"/>
              </a:lnSpc>
              <a:buFont typeface="Wingdings" panose="05000000000000000000" pitchFamily="2" charset="2"/>
              <a:buChar char="p"/>
            </a:pPr>
            <a:endParaRPr lang="en-US" altLang="zh-CN" sz="2800" dirty="0" smtClean="0">
              <a:solidFill>
                <a:srgbClr val="FF0000"/>
              </a:solidFill>
              <a:latin typeface="Arial Unicode MS" panose="020B0604020202020204" pitchFamily="34" charset="-122"/>
              <a:ea typeface="Arial Unicode MS" panose="020B0604020202020204" pitchFamily="34" charset="-122"/>
              <a:cs typeface="Arial Unicode MS" panose="020B0604020202020204" pitchFamily="34" charset="-122"/>
            </a:endParaRPr>
          </a:p>
          <a:p>
            <a:pPr marL="285750" indent="-285750">
              <a:lnSpc>
                <a:spcPts val="1500"/>
              </a:lnSpc>
              <a:buFont typeface="Wingdings" panose="05000000000000000000" pitchFamily="2" charset="2"/>
              <a:buChar char="p"/>
            </a:pPr>
            <a:endParaRPr lang="en-US" altLang="zh-CN" sz="2800" dirty="0" smtClean="0">
              <a:solidFill>
                <a:srgbClr val="FF0000"/>
              </a:solidFill>
              <a:latin typeface="Arial Unicode MS" panose="020B0604020202020204" pitchFamily="34" charset="-122"/>
              <a:ea typeface="Arial Unicode MS" panose="020B0604020202020204" pitchFamily="34" charset="-122"/>
              <a:cs typeface="Arial Unicode MS" panose="020B0604020202020204" pitchFamily="34" charset="-122"/>
            </a:endParaRPr>
          </a:p>
          <a:p>
            <a:pPr marL="285750" indent="-285750">
              <a:buFont typeface="Wingdings" panose="05000000000000000000" pitchFamily="2" charset="2"/>
              <a:buChar char="p"/>
            </a:pPr>
            <a:r>
              <a:rPr lang="en-US" altLang="zh-CN" sz="2800" dirty="0" smtClean="0">
                <a:solidFill>
                  <a:srgbClr val="FF0000"/>
                </a:solidFill>
                <a:latin typeface="Arial Unicode MS" panose="020B0604020202020204" pitchFamily="34" charset="-122"/>
                <a:ea typeface="Arial Unicode MS" panose="020B0604020202020204" pitchFamily="34" charset="-122"/>
                <a:cs typeface="Arial Unicode MS" panose="020B0604020202020204" pitchFamily="34" charset="-122"/>
              </a:rPr>
              <a:t>No: 0.05%</a:t>
            </a:r>
            <a:endParaRPr lang="zh-CN" altLang="en-US" sz="2800" dirty="0">
              <a:solidFill>
                <a:srgbClr val="FF0000"/>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cxnSp>
        <p:nvCxnSpPr>
          <p:cNvPr id="43" name="直接箭头连接符 42"/>
          <p:cNvCxnSpPr/>
          <p:nvPr/>
        </p:nvCxnSpPr>
        <p:spPr>
          <a:xfrm>
            <a:off x="2897227" y="4984466"/>
            <a:ext cx="0" cy="856891"/>
          </a:xfrm>
          <a:prstGeom prst="straightConnector1">
            <a:avLst/>
          </a:prstGeom>
          <a:ln w="38100">
            <a:solidFill>
              <a:srgbClr val="00206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6" name="直接箭头连接符 45"/>
          <p:cNvCxnSpPr/>
          <p:nvPr/>
        </p:nvCxnSpPr>
        <p:spPr>
          <a:xfrm flipH="1">
            <a:off x="2878990" y="5802012"/>
            <a:ext cx="4401233" cy="39345"/>
          </a:xfrm>
          <a:prstGeom prst="straightConnector1">
            <a:avLst/>
          </a:prstGeom>
          <a:ln w="38100">
            <a:solidFill>
              <a:srgbClr val="00206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7" name="直接箭头连接符 46"/>
          <p:cNvCxnSpPr/>
          <p:nvPr/>
        </p:nvCxnSpPr>
        <p:spPr>
          <a:xfrm flipH="1">
            <a:off x="7270233" y="4662178"/>
            <a:ext cx="1627" cy="1161919"/>
          </a:xfrm>
          <a:prstGeom prst="straightConnector1">
            <a:avLst/>
          </a:prstGeom>
          <a:ln w="38100">
            <a:solidFill>
              <a:srgbClr val="00206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1" name="矩形 50"/>
          <p:cNvSpPr/>
          <p:nvPr/>
        </p:nvSpPr>
        <p:spPr>
          <a:xfrm>
            <a:off x="2925982" y="5120839"/>
            <a:ext cx="1617636" cy="646331"/>
          </a:xfrm>
          <a:prstGeom prst="rect">
            <a:avLst/>
          </a:prstGeom>
        </p:spPr>
        <p:txBody>
          <a:bodyPr wrap="square">
            <a:spAutoFit/>
          </a:bodyPr>
          <a:lstStyle/>
          <a:p>
            <a:r>
              <a:rPr lang="en-US" altLang="zh-CN" dirty="0" smtClean="0">
                <a:solidFill>
                  <a:srgbClr val="0070C0"/>
                </a:solidFill>
                <a:latin typeface="Arial Unicode MS" panose="020B0604020202020204" pitchFamily="34" charset="-122"/>
                <a:ea typeface="Arial Unicode MS" panose="020B0604020202020204" pitchFamily="34" charset="-122"/>
                <a:cs typeface="Arial Unicode MS" panose="020B0604020202020204" pitchFamily="34" charset="-122"/>
              </a:rPr>
              <a:t>Manual double-check</a:t>
            </a:r>
            <a:endParaRPr lang="zh-CN" altLang="en-US" dirty="0">
              <a:solidFill>
                <a:srgbClr val="0070C0"/>
              </a:solidFill>
            </a:endParaRPr>
          </a:p>
        </p:txBody>
      </p:sp>
    </p:spTree>
    <p:extLst>
      <p:ext uri="{BB962C8B-B14F-4D97-AF65-F5344CB8AC3E}">
        <p14:creationId xmlns:p14="http://schemas.microsoft.com/office/powerpoint/2010/main" val="376507209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39</a:t>
            </a:fld>
            <a:endParaRPr lang="zh-CN" altLang="en-US">
              <a:solidFill>
                <a:prstClr val="black">
                  <a:tint val="75000"/>
                </a:prstClr>
              </a:solidFill>
            </a:endParaRPr>
          </a:p>
        </p:txBody>
      </p:sp>
      <p:sp>
        <p:nvSpPr>
          <p:cNvPr id="5" name="矩形 4"/>
          <p:cNvSpPr/>
          <p:nvPr/>
        </p:nvSpPr>
        <p:spPr>
          <a:xfrm>
            <a:off x="2237921" y="200834"/>
            <a:ext cx="4668266" cy="707886"/>
          </a:xfrm>
          <a:prstGeom prst="rect">
            <a:avLst/>
          </a:prstGeom>
        </p:spPr>
        <p:txBody>
          <a:bodyPr wrap="none">
            <a:spAutoFit/>
          </a:bodyPr>
          <a:lstStyle/>
          <a:p>
            <a:pPr algn="ctr"/>
            <a:r>
              <a:rPr lang="en-US" altLang="zh-CN" sz="4000" dirty="0" smtClean="0">
                <a:solidFill>
                  <a:srgbClr val="002060"/>
                </a:solidFill>
                <a:latin typeface="微软雅黑" panose="020B0503020204020204" pitchFamily="34" charset="-122"/>
                <a:ea typeface="微软雅黑" panose="020B0503020204020204" pitchFamily="34" charset="-122"/>
              </a:rPr>
              <a:t>Why not use GPS?</a:t>
            </a:r>
            <a:endParaRPr lang="zh-CN" altLang="en-US" sz="4000" dirty="0">
              <a:solidFill>
                <a:srgbClr val="002060"/>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362533" y="1021436"/>
            <a:ext cx="8419042" cy="954107"/>
          </a:xfrm>
          <a:prstGeom prst="rect">
            <a:avLst/>
          </a:prstGeom>
          <a:noFill/>
        </p:spPr>
        <p:txBody>
          <a:bodyPr wrap="square" rtlCol="0">
            <a:spAutoFit/>
          </a:bodyPr>
          <a:lstStyle/>
          <a:p>
            <a:pPr marL="285750" indent="-285750">
              <a:buFont typeface="Wingdings" panose="05000000000000000000" pitchFamily="2" charset="2"/>
              <a:buChar char="p"/>
            </a:pPr>
            <a:r>
              <a:rPr lang="en-US" altLang="zh-CN" sz="2800" dirty="0" smtClean="0">
                <a:latin typeface="Arial Unicode MS" panose="020B0604020202020204" pitchFamily="34" charset="-122"/>
                <a:ea typeface="Arial Unicode MS" panose="020B0604020202020204" pitchFamily="34" charset="-122"/>
                <a:cs typeface="Arial Unicode MS" panose="020B0604020202020204" pitchFamily="34" charset="-122"/>
              </a:rPr>
              <a:t> Most people turn GPS off in most time to save battery, so we have to ask users for GPS privilege</a:t>
            </a:r>
            <a:endParaRPr lang="zh-CN" altLang="en-US" sz="28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pic>
        <p:nvPicPr>
          <p:cNvPr id="1026" name="Picture 2" descr="http://images2015.cnblogs.com/news/66372/201512/66372-20151211071718043-870007189.png"/>
          <p:cNvPicPr>
            <a:picLocks noChangeAspect="1" noChangeArrowheads="1"/>
          </p:cNvPicPr>
          <p:nvPr/>
        </p:nvPicPr>
        <p:blipFill rotWithShape="1">
          <a:blip r:embed="rId2">
            <a:extLst>
              <a:ext uri="{28A0092B-C50C-407E-A947-70E740481C1C}">
                <a14:useLocalDpi xmlns:a14="http://schemas.microsoft.com/office/drawing/2010/main" val="0"/>
              </a:ext>
            </a:extLst>
          </a:blip>
          <a:srcRect t="31406"/>
          <a:stretch/>
        </p:blipFill>
        <p:spPr bwMode="auto">
          <a:xfrm>
            <a:off x="1266879" y="3856382"/>
            <a:ext cx="6610350" cy="2554633"/>
          </a:xfrm>
          <a:prstGeom prst="rect">
            <a:avLst/>
          </a:prstGeom>
          <a:noFill/>
          <a:extLst>
            <a:ext uri="{909E8E84-426E-40DD-AFC4-6F175D3DCCD1}">
              <a14:hiddenFill xmlns:a14="http://schemas.microsoft.com/office/drawing/2010/main">
                <a:solidFill>
                  <a:srgbClr val="FFFFFF"/>
                </a:solidFill>
              </a14:hiddenFill>
            </a:ext>
          </a:extLst>
        </p:spPr>
      </p:pic>
      <p:sp>
        <p:nvSpPr>
          <p:cNvPr id="7" name="云形标注 6"/>
          <p:cNvSpPr/>
          <p:nvPr/>
        </p:nvSpPr>
        <p:spPr>
          <a:xfrm>
            <a:off x="1406387" y="2195376"/>
            <a:ext cx="2777987" cy="1441173"/>
          </a:xfrm>
          <a:prstGeom prst="cloudCallout">
            <a:avLst>
              <a:gd name="adj1" fmla="val 9822"/>
              <a:gd name="adj2" fmla="val 12422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err="1" smtClean="0">
                <a:solidFill>
                  <a:schemeClr val="tx1"/>
                </a:solidFill>
              </a:rPr>
              <a:t>Locattion</a:t>
            </a:r>
            <a:r>
              <a:rPr lang="en-US" altLang="zh-CN" dirty="0" smtClean="0">
                <a:solidFill>
                  <a:schemeClr val="tx1"/>
                </a:solidFill>
              </a:rPr>
              <a:t> accuracy increases by 20%?</a:t>
            </a:r>
            <a:endParaRPr lang="zh-CN" altLang="en-US" dirty="0">
              <a:solidFill>
                <a:schemeClr val="tx1"/>
              </a:solidFill>
            </a:endParaRPr>
          </a:p>
        </p:txBody>
      </p:sp>
      <p:sp>
        <p:nvSpPr>
          <p:cNvPr id="9" name="云形标注 8"/>
          <p:cNvSpPr/>
          <p:nvPr/>
        </p:nvSpPr>
        <p:spPr>
          <a:xfrm>
            <a:off x="4572055" y="2195375"/>
            <a:ext cx="2857446" cy="1441173"/>
          </a:xfrm>
          <a:prstGeom prst="cloudCallout">
            <a:avLst>
              <a:gd name="adj1" fmla="val -10750"/>
              <a:gd name="adj2" fmla="val 114914"/>
            </a:avLst>
          </a:prstGeom>
          <a:solidFill>
            <a:srgbClr val="B6EDE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chemeClr val="tx1"/>
                </a:solidFill>
              </a:rPr>
              <a:t>User scale decreases by 20%? for</a:t>
            </a:r>
            <a:r>
              <a:rPr lang="en-US" altLang="zh-CN" dirty="0" smtClean="0">
                <a:solidFill>
                  <a:schemeClr val="tx1"/>
                </a:solidFill>
                <a:sym typeface="Wingdings" panose="05000000000000000000" pitchFamily="2" charset="2"/>
              </a:rPr>
              <a:t> </a:t>
            </a:r>
            <a:r>
              <a:rPr lang="en-US" altLang="zh-CN" dirty="0" smtClean="0">
                <a:solidFill>
                  <a:schemeClr val="tx1"/>
                </a:solidFill>
              </a:rPr>
              <a:t>harassment …</a:t>
            </a:r>
            <a:endParaRPr lang="zh-CN" altLang="en-US" dirty="0">
              <a:solidFill>
                <a:schemeClr val="tx1"/>
              </a:solidFill>
            </a:endParaRPr>
          </a:p>
        </p:txBody>
      </p:sp>
    </p:spTree>
    <p:extLst>
      <p:ext uri="{BB962C8B-B14F-4D97-AF65-F5344CB8AC3E}">
        <p14:creationId xmlns:p14="http://schemas.microsoft.com/office/powerpoint/2010/main" val="285142256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523CE5A3-3300-4D41-99A4-0032E3512D03}" type="slidenum">
              <a:rPr lang="zh-CN" altLang="en-US" smtClean="0"/>
              <a:t>4</a:t>
            </a:fld>
            <a:endParaRPr lang="zh-CN" altLang="en-US"/>
          </a:p>
        </p:txBody>
      </p:sp>
      <p:sp>
        <p:nvSpPr>
          <p:cNvPr id="5" name="矩形 4"/>
          <p:cNvSpPr/>
          <p:nvPr/>
        </p:nvSpPr>
        <p:spPr>
          <a:xfrm>
            <a:off x="3613117" y="200834"/>
            <a:ext cx="1917834" cy="707886"/>
          </a:xfrm>
          <a:prstGeom prst="rect">
            <a:avLst/>
          </a:prstGeom>
        </p:spPr>
        <p:txBody>
          <a:bodyPr wrap="none">
            <a:spAutoFit/>
          </a:bodyPr>
          <a:lstStyle/>
          <a:p>
            <a:pPr algn="ctr"/>
            <a:r>
              <a:rPr lang="en-US" altLang="zh-CN" sz="4000" dirty="0" smtClean="0">
                <a:solidFill>
                  <a:srgbClr val="C00000"/>
                </a:solidFill>
                <a:latin typeface="微软雅黑" panose="020B0503020204020204" pitchFamily="34" charset="-122"/>
                <a:ea typeface="微软雅黑" panose="020B0503020204020204" pitchFamily="34" charset="-122"/>
              </a:rPr>
              <a:t>Story 2</a:t>
            </a:r>
            <a:endParaRPr lang="zh-CN" altLang="en-US" sz="4000" dirty="0">
              <a:solidFill>
                <a:srgbClr val="C00000"/>
              </a:solidFill>
              <a:latin typeface="微软雅黑" panose="020B0503020204020204" pitchFamily="34" charset="-122"/>
              <a:ea typeface="微软雅黑" panose="020B0503020204020204" pitchFamily="34" charset="-122"/>
            </a:endParaRPr>
          </a:p>
        </p:txBody>
      </p:sp>
      <p:pic>
        <p:nvPicPr>
          <p:cNvPr id="2052" name="Picture 4" descr="https://timgsa.baidu.com/timg?image&amp;quality=80&amp;size=b9999_10000&amp;sec=1487773084965&amp;di=8f54314a3c5d430cf2f658c435f2ba1e&amp;imgtype=0&amp;src=http%3A%2F%2Fcdn103.img.lizhi.fm%2Faudio_cover%2F2016%2F04%2F30%2F28199978691110791_320x32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7661" y="1849164"/>
            <a:ext cx="1825575" cy="1825576"/>
          </a:xfrm>
          <a:prstGeom prst="rect">
            <a:avLst/>
          </a:prstGeom>
          <a:noFill/>
          <a:extLst>
            <a:ext uri="{909E8E84-426E-40DD-AFC4-6F175D3DCCD1}">
              <a14:hiddenFill xmlns:a14="http://schemas.microsoft.com/office/drawing/2010/main">
                <a:solidFill>
                  <a:srgbClr val="FFFFFF"/>
                </a:solidFill>
              </a14:hiddenFill>
            </a:ext>
          </a:extLst>
        </p:spPr>
      </p:pic>
      <p:sp>
        <p:nvSpPr>
          <p:cNvPr id="7" name="矩形 6"/>
          <p:cNvSpPr/>
          <p:nvPr/>
        </p:nvSpPr>
        <p:spPr>
          <a:xfrm>
            <a:off x="3282294" y="2618177"/>
            <a:ext cx="2569120" cy="206210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altLang="zh-CN" b="1" dirty="0" smtClean="0">
                <a:latin typeface="Arial Unicode MS" panose="020B0604020202020204" pitchFamily="34" charset="-122"/>
                <a:ea typeface="Arial Unicode MS" panose="020B0604020202020204" pitchFamily="34" charset="-122"/>
                <a:cs typeface="Arial Unicode MS" panose="020B0604020202020204" pitchFamily="34" charset="-122"/>
              </a:rPr>
              <a:t>From 95566</a:t>
            </a:r>
            <a:r>
              <a:rPr lang="en-US" altLang="zh-CN" sz="2000" b="1" dirty="0" smtClean="0">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b="1" dirty="0" smtClean="0">
                <a:latin typeface="Arial Unicode MS" panose="020B0604020202020204" pitchFamily="34" charset="-122"/>
                <a:ea typeface="Arial Unicode MS" panose="020B0604020202020204" pitchFamily="34" charset="-122"/>
                <a:cs typeface="Arial Unicode MS" panose="020B0604020202020204" pitchFamily="34" charset="-122"/>
              </a:rPr>
              <a:t>(Bank of China): </a:t>
            </a:r>
          </a:p>
          <a:p>
            <a:r>
              <a:rPr lang="en-US" altLang="zh-CN" dirty="0">
                <a:latin typeface="Arial Unicode MS" panose="020B0604020202020204" pitchFamily="34" charset="-122"/>
                <a:ea typeface="Arial Unicode MS" panose="020B0604020202020204" pitchFamily="34" charset="-122"/>
                <a:cs typeface="Arial Unicode MS" panose="020B0604020202020204" pitchFamily="34" charset="-122"/>
              </a:rPr>
              <a:t>We’re processing the </a:t>
            </a:r>
            <a:r>
              <a:rPr lang="en-US" altLang="zh-CN" dirty="0" smtClean="0">
                <a:latin typeface="Arial Unicode MS" panose="020B0604020202020204" pitchFamily="34" charset="-122"/>
                <a:ea typeface="Arial Unicode MS" panose="020B0604020202020204" pitchFamily="34" charset="-122"/>
                <a:cs typeface="Arial Unicode MS" panose="020B0604020202020204" pitchFamily="34" charset="-122"/>
              </a:rPr>
              <a:t>house mortgage for you. Please prepare ¥17,600,000 </a:t>
            </a:r>
            <a:r>
              <a:rPr lang="en-US" altLang="zh-CN" dirty="0">
                <a:latin typeface="Arial Unicode MS" panose="020B0604020202020204" pitchFamily="34" charset="-122"/>
                <a:ea typeface="Arial Unicode MS" panose="020B0604020202020204" pitchFamily="34" charset="-122"/>
                <a:cs typeface="Arial Unicode MS" panose="020B0604020202020204" pitchFamily="34" charset="-122"/>
              </a:rPr>
              <a:t>(</a:t>
            </a:r>
            <a:r>
              <a:rPr lang="en-US" altLang="zh-CN" dirty="0" smtClean="0">
                <a:latin typeface="Arial Unicode MS" panose="020B0604020202020204" pitchFamily="34" charset="-122"/>
                <a:ea typeface="Arial Unicode MS" panose="020B0604020202020204" pitchFamily="34" charset="-122"/>
                <a:cs typeface="Arial Unicode MS" panose="020B0604020202020204" pitchFamily="34" charset="-122"/>
              </a:rPr>
              <a:t>≈$2,600,000) ...</a:t>
            </a:r>
            <a:endParaRPr lang="zh-CN" altLang="en-US"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pic>
        <p:nvPicPr>
          <p:cNvPr id="8" name="图片 7"/>
          <p:cNvPicPr>
            <a:picLocks noChangeAspect="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861541" y="1413639"/>
            <a:ext cx="629603" cy="629603"/>
          </a:xfrm>
          <a:prstGeom prst="rect">
            <a:avLst/>
          </a:prstGeom>
        </p:spPr>
      </p:pic>
      <p:pic>
        <p:nvPicPr>
          <p:cNvPr id="9" name="Picture 4" descr="https://timgsa.baidu.com/timg?image&amp;quality=80&amp;size=b9999_10000&amp;sec=1488132324616&amp;di=6dc5fcbea5e8dec78f4f42783a17a735&amp;imgtype=0&amp;src=http%3A%2F%2Fpic41.nipic.com%2F20140603%2F6608733_212753630000_2.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038" t="8481" r="4905" b="5188"/>
          <a:stretch/>
        </p:blipFill>
        <p:spPr bwMode="auto">
          <a:xfrm>
            <a:off x="6394689" y="1053922"/>
            <a:ext cx="1761967" cy="1708030"/>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直接箭头连接符 9"/>
          <p:cNvCxnSpPr/>
          <p:nvPr/>
        </p:nvCxnSpPr>
        <p:spPr>
          <a:xfrm flipV="1">
            <a:off x="2738658" y="1907937"/>
            <a:ext cx="3541372" cy="534263"/>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1" name="矩形 10"/>
          <p:cNvSpPr/>
          <p:nvPr/>
        </p:nvSpPr>
        <p:spPr>
          <a:xfrm>
            <a:off x="3542122" y="1396911"/>
            <a:ext cx="1262090" cy="646331"/>
          </a:xfrm>
          <a:prstGeom prst="rect">
            <a:avLst/>
          </a:prstGeom>
        </p:spPr>
        <p:txBody>
          <a:bodyPr wrap="square">
            <a:spAutoFit/>
          </a:bodyPr>
          <a:lstStyle/>
          <a:p>
            <a:r>
              <a:rPr lang="en-US" altLang="zh-CN" b="1" dirty="0" smtClean="0">
                <a:solidFill>
                  <a:srgbClr val="CB7338"/>
                </a:solidFill>
                <a:latin typeface="Arial Unicode MS" panose="020B0604020202020204" pitchFamily="34" charset="-122"/>
                <a:ea typeface="Arial Unicode MS" panose="020B0604020202020204" pitchFamily="34" charset="-122"/>
                <a:cs typeface="Arial Unicode MS" panose="020B0604020202020204" pitchFamily="34" charset="-122"/>
              </a:rPr>
              <a:t>SMS Text Message</a:t>
            </a:r>
            <a:endParaRPr lang="zh-CN" altLang="en-US" dirty="0">
              <a:solidFill>
                <a:srgbClr val="CB7338"/>
              </a:solidFill>
            </a:endParaRPr>
          </a:p>
        </p:txBody>
      </p:sp>
      <p:pic>
        <p:nvPicPr>
          <p:cNvPr id="12" name="Picture 4" descr="https://timgsa.baidu.com/timg?image&amp;quality=80&amp;size=b9999_10000&amp;sec=1487773084965&amp;di=8f54314a3c5d430cf2f658c435f2ba1e&amp;imgtype=0&amp;src=http%3A%2F%2Fcdn103.img.lizhi.fm%2Faudio_cover%2F2016%2F04%2F30%2F28199978691110791_320x32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2884" y="4054651"/>
            <a:ext cx="1825575" cy="1825576"/>
          </a:xfrm>
          <a:prstGeom prst="rect">
            <a:avLst/>
          </a:prstGeom>
          <a:noFill/>
          <a:extLst>
            <a:ext uri="{909E8E84-426E-40DD-AFC4-6F175D3DCCD1}">
              <a14:hiddenFill xmlns:a14="http://schemas.microsoft.com/office/drawing/2010/main">
                <a:solidFill>
                  <a:srgbClr val="FFFFFF"/>
                </a:solidFill>
              </a14:hiddenFill>
            </a:ext>
          </a:extLst>
        </p:spPr>
      </p:pic>
      <p:sp>
        <p:nvSpPr>
          <p:cNvPr id="13" name="矩形 12"/>
          <p:cNvSpPr/>
          <p:nvPr/>
        </p:nvSpPr>
        <p:spPr>
          <a:xfrm>
            <a:off x="1097715" y="6400413"/>
            <a:ext cx="6430270" cy="276999"/>
          </a:xfrm>
          <a:prstGeom prst="rect">
            <a:avLst/>
          </a:prstGeom>
        </p:spPr>
        <p:txBody>
          <a:bodyPr wrap="square">
            <a:spAutoFit/>
          </a:bodyPr>
          <a:lstStyle/>
          <a:p>
            <a:r>
              <a:rPr lang="en-US" altLang="zh-CN" sz="1200" dirty="0" smtClean="0">
                <a:solidFill>
                  <a:schemeClr val="tx1">
                    <a:lumMod val="50000"/>
                    <a:lumOff val="50000"/>
                  </a:schemeClr>
                </a:solidFill>
                <a:latin typeface="Arial Unicode MS" panose="020B0604020202020204" pitchFamily="34" charset="-122"/>
                <a:ea typeface="Arial Unicode MS" panose="020B0604020202020204" pitchFamily="34" charset="-122"/>
                <a:cs typeface="Arial Unicode MS" panose="020B0604020202020204" pitchFamily="34" charset="-122"/>
              </a:rPr>
              <a:t>* Note: This is a simplified version of the actual story which involves more complex details. </a:t>
            </a:r>
            <a:endParaRPr lang="zh-CN" altLang="en-US" sz="1200" dirty="0">
              <a:solidFill>
                <a:schemeClr val="tx1">
                  <a:lumMod val="50000"/>
                  <a:lumOff val="50000"/>
                </a:schemeClr>
              </a:solidFill>
            </a:endParaRPr>
          </a:p>
        </p:txBody>
      </p:sp>
      <p:sp>
        <p:nvSpPr>
          <p:cNvPr id="14" name="文本框 13"/>
          <p:cNvSpPr txBox="1"/>
          <p:nvPr/>
        </p:nvSpPr>
        <p:spPr>
          <a:xfrm>
            <a:off x="6147422" y="2885397"/>
            <a:ext cx="2678455" cy="584775"/>
          </a:xfrm>
          <a:prstGeom prst="rect">
            <a:avLst/>
          </a:prstGeom>
          <a:noFill/>
        </p:spPr>
        <p:txBody>
          <a:bodyPr wrap="square" rtlCol="0">
            <a:spAutoFit/>
          </a:bodyPr>
          <a:lstStyle/>
          <a:p>
            <a:r>
              <a:rPr lang="en-US" altLang="zh-CN" sz="3200" b="1" dirty="0" smtClean="0">
                <a:latin typeface="Chiller" panose="04020404031007020602" pitchFamily="82" charset="0"/>
                <a:ea typeface="Arial Unicode MS" panose="020B0604020202020204" pitchFamily="34" charset="-122"/>
                <a:cs typeface="Arial Unicode MS" panose="020B0604020202020204" pitchFamily="34" charset="-122"/>
              </a:rPr>
              <a:t>Fake Base Stations</a:t>
            </a:r>
            <a:endParaRPr lang="zh-CN" altLang="en-US" sz="3200" b="1" dirty="0">
              <a:latin typeface="Chiller" panose="04020404031007020602" pitchFamily="82" charset="0"/>
              <a:ea typeface="Arial Unicode MS" panose="020B0604020202020204" pitchFamily="34" charset="-122"/>
              <a:cs typeface="Arial Unicode MS" panose="020B0604020202020204" pitchFamily="34" charset="-122"/>
            </a:endParaRPr>
          </a:p>
        </p:txBody>
      </p:sp>
    </p:spTree>
    <p:extLst>
      <p:ext uri="{BB962C8B-B14F-4D97-AF65-F5344CB8AC3E}">
        <p14:creationId xmlns:p14="http://schemas.microsoft.com/office/powerpoint/2010/main" val="1746898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par>
                          <p:cTn id="18" fill="hold">
                            <p:stCondLst>
                              <p:cond delay="500"/>
                            </p:stCondLst>
                            <p:childTnLst>
                              <p:par>
                                <p:cTn id="19" presetID="32" presetClass="emph" presetSubtype="0" fill="hold" grpId="1" nodeType="afterEffect">
                                  <p:stCondLst>
                                    <p:cond delay="0"/>
                                  </p:stCondLst>
                                  <p:childTnLst>
                                    <p:animRot by="120000">
                                      <p:cBhvr>
                                        <p:cTn id="20" dur="100" fill="hold">
                                          <p:stCondLst>
                                            <p:cond delay="0"/>
                                          </p:stCondLst>
                                        </p:cTn>
                                        <p:tgtEl>
                                          <p:spTgt spid="14"/>
                                        </p:tgtEl>
                                        <p:attrNameLst>
                                          <p:attrName>r</p:attrName>
                                        </p:attrNameLst>
                                      </p:cBhvr>
                                    </p:animRot>
                                    <p:animRot by="-240000">
                                      <p:cBhvr>
                                        <p:cTn id="21" dur="200" fill="hold">
                                          <p:stCondLst>
                                            <p:cond delay="200"/>
                                          </p:stCondLst>
                                        </p:cTn>
                                        <p:tgtEl>
                                          <p:spTgt spid="14"/>
                                        </p:tgtEl>
                                        <p:attrNameLst>
                                          <p:attrName>r</p:attrName>
                                        </p:attrNameLst>
                                      </p:cBhvr>
                                    </p:animRot>
                                    <p:animRot by="240000">
                                      <p:cBhvr>
                                        <p:cTn id="22" dur="200" fill="hold">
                                          <p:stCondLst>
                                            <p:cond delay="400"/>
                                          </p:stCondLst>
                                        </p:cTn>
                                        <p:tgtEl>
                                          <p:spTgt spid="14"/>
                                        </p:tgtEl>
                                        <p:attrNameLst>
                                          <p:attrName>r</p:attrName>
                                        </p:attrNameLst>
                                      </p:cBhvr>
                                    </p:animRot>
                                    <p:animRot by="-240000">
                                      <p:cBhvr>
                                        <p:cTn id="23" dur="200" fill="hold">
                                          <p:stCondLst>
                                            <p:cond delay="600"/>
                                          </p:stCondLst>
                                        </p:cTn>
                                        <p:tgtEl>
                                          <p:spTgt spid="14"/>
                                        </p:tgtEl>
                                        <p:attrNameLst>
                                          <p:attrName>r</p:attrName>
                                        </p:attrNameLst>
                                      </p:cBhvr>
                                    </p:animRot>
                                    <p:animRot by="120000">
                                      <p:cBhvr>
                                        <p:cTn id="24"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523CE5A3-3300-4D41-99A4-0032E3512D03}" type="slidenum">
              <a:rPr lang="zh-CN" altLang="en-US" smtClean="0"/>
              <a:t>40</a:t>
            </a:fld>
            <a:endParaRPr lang="zh-CN" altLang="en-US"/>
          </a:p>
        </p:txBody>
      </p:sp>
      <p:sp>
        <p:nvSpPr>
          <p:cNvPr id="5" name="矩形 4"/>
          <p:cNvSpPr/>
          <p:nvPr/>
        </p:nvSpPr>
        <p:spPr>
          <a:xfrm>
            <a:off x="173298" y="200834"/>
            <a:ext cx="8797472" cy="584775"/>
          </a:xfrm>
          <a:prstGeom prst="rect">
            <a:avLst/>
          </a:prstGeom>
        </p:spPr>
        <p:txBody>
          <a:bodyPr wrap="none">
            <a:spAutoFit/>
          </a:bodyPr>
          <a:lstStyle/>
          <a:p>
            <a:pPr algn="ctr"/>
            <a:r>
              <a:rPr lang="en-US" altLang="zh-CN" sz="3200" dirty="0">
                <a:solidFill>
                  <a:srgbClr val="002060"/>
                </a:solidFill>
                <a:latin typeface="微软雅黑" panose="020B0503020204020204" pitchFamily="34" charset="-122"/>
                <a:ea typeface="微软雅黑" panose="020B0503020204020204" pitchFamily="34" charset="-122"/>
              </a:rPr>
              <a:t>Localizing User </a:t>
            </a:r>
            <a:r>
              <a:rPr lang="en-US" altLang="zh-CN" sz="3200" dirty="0" smtClean="0">
                <a:solidFill>
                  <a:srgbClr val="002060"/>
                </a:solidFill>
                <a:latin typeface="微软雅黑" panose="020B0503020204020204" pitchFamily="34" charset="-122"/>
                <a:ea typeface="微软雅黑" panose="020B0503020204020204" pitchFamily="34" charset="-122"/>
              </a:rPr>
              <a:t>Devices </a:t>
            </a:r>
            <a:r>
              <a:rPr lang="en-US" altLang="zh-CN" sz="2400" dirty="0" smtClean="0">
                <a:solidFill>
                  <a:srgbClr val="002060"/>
                </a:solidFill>
                <a:latin typeface="微软雅黑" panose="020B0503020204020204" pitchFamily="34" charset="-122"/>
                <a:ea typeface="微软雅黑" panose="020B0503020204020204" pitchFamily="34" charset="-122"/>
              </a:rPr>
              <a:t>based </a:t>
            </a:r>
            <a:r>
              <a:rPr lang="en-US" altLang="zh-CN" sz="2400" dirty="0">
                <a:solidFill>
                  <a:srgbClr val="002060"/>
                </a:solidFill>
                <a:latin typeface="微软雅黑" panose="020B0503020204020204" pitchFamily="34" charset="-122"/>
                <a:ea typeface="微软雅黑" panose="020B0503020204020204" pitchFamily="34" charset="-122"/>
              </a:rPr>
              <a:t>on </a:t>
            </a:r>
            <a:r>
              <a:rPr lang="en-US" altLang="zh-CN" sz="2400" dirty="0" err="1" smtClean="0">
                <a:solidFill>
                  <a:srgbClr val="002060"/>
                </a:solidFill>
                <a:latin typeface="微软雅黑" panose="020B0503020204020204" pitchFamily="34" charset="-122"/>
                <a:ea typeface="微软雅黑" panose="020B0503020204020204" pitchFamily="34" charset="-122"/>
              </a:rPr>
              <a:t>WiFi</a:t>
            </a:r>
            <a:r>
              <a:rPr lang="en-US" altLang="zh-CN" sz="2400" dirty="0" smtClean="0">
                <a:solidFill>
                  <a:srgbClr val="002060"/>
                </a:solidFill>
                <a:latin typeface="微软雅黑" panose="020B0503020204020204" pitchFamily="34" charset="-122"/>
                <a:ea typeface="微软雅黑" panose="020B0503020204020204" pitchFamily="34" charset="-122"/>
              </a:rPr>
              <a:t> </a:t>
            </a:r>
            <a:r>
              <a:rPr lang="en-US" altLang="zh-CN" sz="2400" dirty="0">
                <a:solidFill>
                  <a:srgbClr val="002060"/>
                </a:solidFill>
                <a:latin typeface="微软雅黑" panose="020B0503020204020204" pitchFamily="34" charset="-122"/>
                <a:ea typeface="微软雅黑" panose="020B0503020204020204" pitchFamily="34" charset="-122"/>
              </a:rPr>
              <a:t>Information</a:t>
            </a:r>
            <a:endParaRPr lang="zh-CN" altLang="en-US" sz="3200" dirty="0">
              <a:solidFill>
                <a:srgbClr val="002060"/>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2"/>
          <a:stretch>
            <a:fillRect/>
          </a:stretch>
        </p:blipFill>
        <p:spPr>
          <a:xfrm>
            <a:off x="617526" y="2758090"/>
            <a:ext cx="4347113" cy="2748859"/>
          </a:xfrm>
          <a:prstGeom prst="rect">
            <a:avLst/>
          </a:prstGeom>
        </p:spPr>
      </p:pic>
      <p:sp>
        <p:nvSpPr>
          <p:cNvPr id="6" name="矩形 5"/>
          <p:cNvSpPr/>
          <p:nvPr/>
        </p:nvSpPr>
        <p:spPr>
          <a:xfrm>
            <a:off x="429590" y="1328610"/>
            <a:ext cx="4666391" cy="1261884"/>
          </a:xfrm>
          <a:prstGeom prst="rect">
            <a:avLst/>
          </a:prstGeom>
        </p:spPr>
        <p:txBody>
          <a:bodyPr wrap="square">
            <a:spAutoFit/>
          </a:bodyPr>
          <a:lstStyle/>
          <a:p>
            <a:pPr marL="285750" indent="-285750">
              <a:buFont typeface="Wingdings" panose="05000000000000000000" pitchFamily="2" charset="2"/>
              <a:buChar char="p"/>
            </a:pPr>
            <a:r>
              <a:rPr lang="en-US" altLang="zh-CN" sz="2400" dirty="0" smtClean="0">
                <a:latin typeface="Arial Unicode MS" panose="020B0604020202020204" pitchFamily="34" charset="-122"/>
                <a:ea typeface="Arial Unicode MS" panose="020B0604020202020204" pitchFamily="34" charset="-122"/>
                <a:cs typeface="Arial Unicode MS" panose="020B0604020202020204" pitchFamily="34" charset="-122"/>
              </a:rPr>
              <a:t> The </a:t>
            </a:r>
            <a:r>
              <a:rPr lang="en-US" altLang="zh-CN" sz="2400" dirty="0">
                <a:latin typeface="Arial Unicode MS" panose="020B0604020202020204" pitchFamily="34" charset="-122"/>
                <a:ea typeface="Arial Unicode MS" panose="020B0604020202020204" pitchFamily="34" charset="-122"/>
                <a:cs typeface="Arial Unicode MS" panose="020B0604020202020204" pitchFamily="34" charset="-122"/>
              </a:rPr>
              <a:t>centroid of the </a:t>
            </a:r>
            <a:r>
              <a:rPr lang="en-US" altLang="zh-CN" sz="2800" b="1" dirty="0">
                <a:latin typeface="Arial Unicode MS" panose="020B0604020202020204" pitchFamily="34" charset="-122"/>
                <a:ea typeface="Arial Unicode MS" panose="020B0604020202020204" pitchFamily="34" charset="-122"/>
                <a:cs typeface="Arial Unicode MS" panose="020B0604020202020204" pitchFamily="34" charset="-122"/>
              </a:rPr>
              <a:t>dominant</a:t>
            </a:r>
            <a:r>
              <a:rPr lang="en-US" altLang="zh-CN" sz="2800" dirty="0">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sz="2400" dirty="0">
                <a:latin typeface="Arial Unicode MS" panose="020B0604020202020204" pitchFamily="34" charset="-122"/>
                <a:ea typeface="Arial Unicode MS" panose="020B0604020202020204" pitchFamily="34" charset="-122"/>
                <a:cs typeface="Arial Unicode MS" panose="020B0604020202020204" pitchFamily="34" charset="-122"/>
              </a:rPr>
              <a:t>cluster is the estimated location of the user device</a:t>
            </a:r>
            <a:endParaRPr lang="en-US" altLang="zh-CN" sz="2400" dirty="0" smtClean="0">
              <a:latin typeface="Arial Unicode MS" panose="020B0604020202020204" pitchFamily="34" charset="-122"/>
              <a:ea typeface="Arial Unicode MS" panose="020B0604020202020204" pitchFamily="34" charset="-122"/>
              <a:cs typeface="Arial Unicode MS" panose="020B0604020202020204" pitchFamily="34" charset="-122"/>
            </a:endParaRPr>
          </a:p>
        </p:txBody>
      </p:sp>
      <p:pic>
        <p:nvPicPr>
          <p:cNvPr id="3" name="图片 2"/>
          <p:cNvPicPr>
            <a:picLocks noChangeAspect="1"/>
          </p:cNvPicPr>
          <p:nvPr/>
        </p:nvPicPr>
        <p:blipFill>
          <a:blip r:embed="rId3"/>
          <a:stretch>
            <a:fillRect/>
          </a:stretch>
        </p:blipFill>
        <p:spPr>
          <a:xfrm>
            <a:off x="5387006" y="1073522"/>
            <a:ext cx="3445419" cy="2563653"/>
          </a:xfrm>
          <a:prstGeom prst="rect">
            <a:avLst/>
          </a:prstGeom>
        </p:spPr>
      </p:pic>
      <p:pic>
        <p:nvPicPr>
          <p:cNvPr id="7" name="图片 6"/>
          <p:cNvPicPr>
            <a:picLocks noChangeAspect="1"/>
          </p:cNvPicPr>
          <p:nvPr/>
        </p:nvPicPr>
        <p:blipFill>
          <a:blip r:embed="rId4"/>
          <a:stretch>
            <a:fillRect/>
          </a:stretch>
        </p:blipFill>
        <p:spPr>
          <a:xfrm>
            <a:off x="5432047" y="3782183"/>
            <a:ext cx="3396432" cy="2514666"/>
          </a:xfrm>
          <a:prstGeom prst="rect">
            <a:avLst/>
          </a:prstGeom>
        </p:spPr>
      </p:pic>
      <p:sp>
        <p:nvSpPr>
          <p:cNvPr id="8" name="矩形 7"/>
          <p:cNvSpPr/>
          <p:nvPr/>
        </p:nvSpPr>
        <p:spPr>
          <a:xfrm>
            <a:off x="6207745" y="2161058"/>
            <a:ext cx="1366080" cy="461665"/>
          </a:xfrm>
          <a:prstGeom prst="rect">
            <a:avLst/>
          </a:prstGeom>
        </p:spPr>
        <p:txBody>
          <a:bodyPr wrap="none">
            <a:spAutoFit/>
          </a:bodyPr>
          <a:lstStyle/>
          <a:p>
            <a:r>
              <a:rPr lang="en-US" altLang="zh-CN" sz="2400" dirty="0">
                <a:latin typeface="Arial Unicode MS" panose="020B0604020202020204" pitchFamily="34" charset="-122"/>
                <a:ea typeface="Arial Unicode MS" panose="020B0604020202020204" pitchFamily="34" charset="-122"/>
                <a:cs typeface="Arial Unicode MS" panose="020B0604020202020204" pitchFamily="34" charset="-122"/>
              </a:rPr>
              <a:t>k</a:t>
            </a:r>
            <a:r>
              <a:rPr lang="en-US" altLang="zh-CN" sz="2400" dirty="0" smtClean="0">
                <a:latin typeface="Arial Unicode MS" panose="020B0604020202020204" pitchFamily="34" charset="-122"/>
                <a:ea typeface="Arial Unicode MS" panose="020B0604020202020204" pitchFamily="34" charset="-122"/>
                <a:cs typeface="Arial Unicode MS" panose="020B0604020202020204" pitchFamily="34" charset="-122"/>
              </a:rPr>
              <a:t>-means</a:t>
            </a:r>
            <a:endParaRPr lang="zh-CN" altLang="en-US" sz="2400" dirty="0"/>
          </a:p>
        </p:txBody>
      </p:sp>
      <p:sp>
        <p:nvSpPr>
          <p:cNvPr id="9" name="矩形 8"/>
          <p:cNvSpPr/>
          <p:nvPr/>
        </p:nvSpPr>
        <p:spPr>
          <a:xfrm>
            <a:off x="6118704" y="4953733"/>
            <a:ext cx="1146468" cy="369332"/>
          </a:xfrm>
          <a:prstGeom prst="rect">
            <a:avLst/>
          </a:prstGeom>
        </p:spPr>
        <p:txBody>
          <a:bodyPr wrap="none">
            <a:spAutoFit/>
          </a:bodyPr>
          <a:lstStyle/>
          <a:p>
            <a:r>
              <a:rPr lang="en-US" altLang="zh-CN" b="1" dirty="0" smtClean="0">
                <a:latin typeface="Arial Unicode MS" panose="020B0604020202020204" pitchFamily="34" charset="-122"/>
                <a:ea typeface="Arial Unicode MS" panose="020B0604020202020204" pitchFamily="34" charset="-122"/>
                <a:cs typeface="Arial Unicode MS" panose="020B0604020202020204" pitchFamily="34" charset="-122"/>
              </a:rPr>
              <a:t>DBSCAN</a:t>
            </a:r>
            <a:endParaRPr lang="zh-CN" altLang="en-US" dirty="0"/>
          </a:p>
        </p:txBody>
      </p:sp>
      <p:sp>
        <p:nvSpPr>
          <p:cNvPr id="10" name="椭圆 9"/>
          <p:cNvSpPr/>
          <p:nvPr/>
        </p:nvSpPr>
        <p:spPr>
          <a:xfrm>
            <a:off x="7596949" y="1690098"/>
            <a:ext cx="1212351" cy="267129"/>
          </a:xfrm>
          <a:prstGeom prst="ellipse">
            <a:avLst/>
          </a:prstGeom>
          <a:solidFill>
            <a:schemeClr val="bg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itchFamily="34" charset="-122"/>
              <a:ea typeface="微软雅黑" pitchFamily="34" charset="-122"/>
            </a:endParaRPr>
          </a:p>
        </p:txBody>
      </p:sp>
    </p:spTree>
    <p:extLst>
      <p:ext uri="{BB962C8B-B14F-4D97-AF65-F5344CB8AC3E}">
        <p14:creationId xmlns:p14="http://schemas.microsoft.com/office/powerpoint/2010/main" val="45030723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523CE5A3-3300-4D41-99A4-0032E3512D03}" type="slidenum">
              <a:rPr lang="zh-CN" altLang="en-US" smtClean="0"/>
              <a:t>41</a:t>
            </a:fld>
            <a:endParaRPr lang="zh-CN" altLang="en-US"/>
          </a:p>
        </p:txBody>
      </p:sp>
      <p:sp>
        <p:nvSpPr>
          <p:cNvPr id="5" name="矩形 4"/>
          <p:cNvSpPr/>
          <p:nvPr/>
        </p:nvSpPr>
        <p:spPr>
          <a:xfrm>
            <a:off x="570395" y="200834"/>
            <a:ext cx="8003281" cy="707886"/>
          </a:xfrm>
          <a:prstGeom prst="rect">
            <a:avLst/>
          </a:prstGeom>
        </p:spPr>
        <p:txBody>
          <a:bodyPr wrap="none">
            <a:spAutoFit/>
          </a:bodyPr>
          <a:lstStyle/>
          <a:p>
            <a:pPr algn="ctr"/>
            <a:r>
              <a:rPr lang="en-US" altLang="zh-CN" sz="4000" dirty="0" smtClean="0">
                <a:solidFill>
                  <a:srgbClr val="C00000"/>
                </a:solidFill>
                <a:latin typeface="微软雅黑" panose="020B0503020204020204" pitchFamily="34" charset="-122"/>
                <a:ea typeface="微软雅黑" panose="020B0503020204020204" pitchFamily="34" charset="-122"/>
              </a:rPr>
              <a:t>Spam and Fraud SMS Messages</a:t>
            </a:r>
            <a:endParaRPr lang="zh-CN" altLang="en-US" sz="4000" dirty="0">
              <a:solidFill>
                <a:srgbClr val="C00000"/>
              </a:solidFill>
              <a:latin typeface="微软雅黑" panose="020B0503020204020204" pitchFamily="34" charset="-122"/>
              <a:ea typeface="微软雅黑" panose="020B0503020204020204" pitchFamily="34" charset="-122"/>
            </a:endParaRPr>
          </a:p>
        </p:txBody>
      </p:sp>
      <p:sp>
        <p:nvSpPr>
          <p:cNvPr id="2" name="左大括号 1"/>
          <p:cNvSpPr/>
          <p:nvPr/>
        </p:nvSpPr>
        <p:spPr>
          <a:xfrm>
            <a:off x="1500032" y="4293376"/>
            <a:ext cx="328773" cy="2070243"/>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6" name="文本框 5"/>
          <p:cNvSpPr txBox="1"/>
          <p:nvPr/>
        </p:nvSpPr>
        <p:spPr>
          <a:xfrm>
            <a:off x="292997" y="4888596"/>
            <a:ext cx="1008418" cy="830997"/>
          </a:xfrm>
          <a:prstGeom prst="rect">
            <a:avLst/>
          </a:prstGeom>
          <a:noFill/>
        </p:spPr>
        <p:txBody>
          <a:bodyPr wrap="square" rtlCol="0">
            <a:spAutoFit/>
          </a:bodyPr>
          <a:lstStyle/>
          <a:p>
            <a:r>
              <a:rPr lang="en-US" altLang="zh-CN" sz="2400" dirty="0" smtClean="0">
                <a:latin typeface="Arial Unicode MS" panose="020B0604020202020204" pitchFamily="34" charset="-122"/>
                <a:ea typeface="Arial Unicode MS" panose="020B0604020202020204" pitchFamily="34" charset="-122"/>
                <a:cs typeface="Arial Unicode MS" panose="020B0604020202020204" pitchFamily="34" charset="-122"/>
              </a:rPr>
              <a:t>Spam (Ads)</a:t>
            </a:r>
            <a:endParaRPr lang="zh-CN" altLang="en-US" sz="24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3" name="矩形 2"/>
          <p:cNvSpPr/>
          <p:nvPr/>
        </p:nvSpPr>
        <p:spPr>
          <a:xfrm>
            <a:off x="2027422" y="4093559"/>
            <a:ext cx="6387113" cy="2585323"/>
          </a:xfrm>
          <a:prstGeom prst="rect">
            <a:avLst/>
          </a:prstGeom>
        </p:spPr>
        <p:txBody>
          <a:bodyPr wrap="square">
            <a:spAutoFit/>
          </a:bodyPr>
          <a:lstStyle/>
          <a:p>
            <a:r>
              <a:rPr lang="en-US" altLang="zh-CN" dirty="0">
                <a:latin typeface="Segoe UI Black" panose="020B0A02040204020203" pitchFamily="34" charset="0"/>
                <a:ea typeface="Segoe UI Black" panose="020B0A02040204020203" pitchFamily="34" charset="0"/>
                <a:cs typeface="Segoe UI Black" panose="020B0A02040204020203" pitchFamily="34" charset="0"/>
              </a:rPr>
              <a:t>“We are selling excellent, cheap </a:t>
            </a:r>
            <a:r>
              <a:rPr lang="en-US" altLang="zh-CN" dirty="0" smtClean="0">
                <a:latin typeface="Segoe UI Black" panose="020B0A02040204020203" pitchFamily="34" charset="0"/>
                <a:ea typeface="Segoe UI Black" panose="020B0A02040204020203" pitchFamily="34" charset="0"/>
                <a:cs typeface="Segoe UI Black" panose="020B0A02040204020203" pitchFamily="34" charset="0"/>
              </a:rPr>
              <a:t>goods </a:t>
            </a:r>
            <a:r>
              <a:rPr lang="en-US" altLang="zh-CN" dirty="0">
                <a:latin typeface="Segoe UI Black" panose="020B0A02040204020203" pitchFamily="34" charset="0"/>
                <a:ea typeface="Segoe UI Black" panose="020B0A02040204020203" pitchFamily="34" charset="0"/>
                <a:cs typeface="Segoe UI Black" panose="020B0A02040204020203" pitchFamily="34" charset="0"/>
              </a:rPr>
              <a:t>and food from</a:t>
            </a:r>
          </a:p>
          <a:p>
            <a:r>
              <a:rPr lang="en-US" altLang="zh-CN" dirty="0">
                <a:latin typeface="Segoe UI Black" panose="020B0A02040204020203" pitchFamily="34" charset="0"/>
                <a:ea typeface="Segoe UI Black" panose="020B0A02040204020203" pitchFamily="34" charset="0"/>
                <a:cs typeface="Segoe UI Black" panose="020B0A02040204020203" pitchFamily="34" charset="0"/>
              </a:rPr>
              <a:t>Jul. to Aug. 2016. Visit our shops at the People’s</a:t>
            </a:r>
          </a:p>
          <a:p>
            <a:r>
              <a:rPr lang="en-US" altLang="zh-CN" dirty="0">
                <a:latin typeface="Segoe UI Black" panose="020B0A02040204020203" pitchFamily="34" charset="0"/>
                <a:ea typeface="Segoe UI Black" panose="020B0A02040204020203" pitchFamily="34" charset="0"/>
                <a:cs typeface="Segoe UI Black" panose="020B0A02040204020203" pitchFamily="34" charset="0"/>
              </a:rPr>
              <a:t>Square as soon as possible!” </a:t>
            </a:r>
            <a:r>
              <a:rPr lang="en-US" altLang="zh-CN" dirty="0" smtClean="0">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dirty="0">
                <a:latin typeface="Arial Unicode MS" panose="020B0604020202020204" pitchFamily="34" charset="-122"/>
                <a:ea typeface="Arial Unicode MS" panose="020B0604020202020204" pitchFamily="34" charset="-122"/>
                <a:cs typeface="Arial Unicode MS" panose="020B0604020202020204" pitchFamily="34" charset="-122"/>
              </a:rPr>
              <a:t>sent from a (</a:t>
            </a:r>
            <a:r>
              <a:rPr lang="en-US" altLang="zh-CN" dirty="0" smtClean="0">
                <a:latin typeface="Arial Unicode MS" panose="020B0604020202020204" pitchFamily="34" charset="-122"/>
                <a:ea typeface="Arial Unicode MS" panose="020B0604020202020204" pitchFamily="34" charset="-122"/>
                <a:cs typeface="Arial Unicode MS" panose="020B0604020202020204" pitchFamily="34" charset="-122"/>
              </a:rPr>
              <a:t>usually not </a:t>
            </a:r>
            <a:r>
              <a:rPr lang="en-US" altLang="zh-CN" dirty="0">
                <a:latin typeface="Arial Unicode MS" panose="020B0604020202020204" pitchFamily="34" charset="-122"/>
                <a:ea typeface="Arial Unicode MS" panose="020B0604020202020204" pitchFamily="34" charset="-122"/>
                <a:cs typeface="Arial Unicode MS" panose="020B0604020202020204" pitchFamily="34" charset="-122"/>
              </a:rPr>
              <a:t>well-known) mart or grocery</a:t>
            </a:r>
            <a:r>
              <a:rPr lang="en-US" altLang="zh-CN" dirty="0" smtClean="0">
                <a:latin typeface="Arial Unicode MS" panose="020B0604020202020204" pitchFamily="34" charset="-122"/>
                <a:ea typeface="Arial Unicode MS" panose="020B0604020202020204" pitchFamily="34" charset="-122"/>
                <a:cs typeface="Arial Unicode MS" panose="020B0604020202020204" pitchFamily="34" charset="-122"/>
              </a:rPr>
              <a:t>.</a:t>
            </a:r>
          </a:p>
          <a:p>
            <a:endParaRPr lang="en-US" altLang="zh-CN" dirty="0">
              <a:latin typeface="Arial Unicode MS" panose="020B0604020202020204" pitchFamily="34" charset="-122"/>
              <a:ea typeface="Arial Unicode MS" panose="020B0604020202020204" pitchFamily="34" charset="-122"/>
              <a:cs typeface="Arial Unicode MS" panose="020B0604020202020204" pitchFamily="34" charset="-122"/>
            </a:endParaRPr>
          </a:p>
          <a:p>
            <a:r>
              <a:rPr lang="en-US" altLang="zh-CN" dirty="0">
                <a:latin typeface="Segoe UI Black" panose="020B0A02040204020203" pitchFamily="34" charset="0"/>
                <a:ea typeface="Segoe UI Black" panose="020B0A02040204020203" pitchFamily="34" charset="0"/>
                <a:cs typeface="Segoe UI Black" panose="020B0A02040204020203" pitchFamily="34" charset="0"/>
              </a:rPr>
              <a:t>“We provide very cheap and legal invoices that can</a:t>
            </a:r>
          </a:p>
          <a:p>
            <a:r>
              <a:rPr lang="en-US" altLang="zh-CN" dirty="0">
                <a:latin typeface="Segoe UI Black" panose="020B0A02040204020203" pitchFamily="34" charset="0"/>
                <a:ea typeface="Segoe UI Black" panose="020B0A02040204020203" pitchFamily="34" charset="0"/>
                <a:cs typeface="Segoe UI Black" panose="020B0A02040204020203" pitchFamily="34" charset="0"/>
              </a:rPr>
              <a:t>help you quickly make a big fortune. Don’t hesitate,</a:t>
            </a:r>
          </a:p>
          <a:p>
            <a:r>
              <a:rPr lang="en-US" altLang="zh-CN" dirty="0">
                <a:latin typeface="Segoe UI Black" panose="020B0A02040204020203" pitchFamily="34" charset="0"/>
                <a:ea typeface="Segoe UI Black" panose="020B0A02040204020203" pitchFamily="34" charset="0"/>
                <a:cs typeface="Segoe UI Black" panose="020B0A02040204020203" pitchFamily="34" charset="0"/>
              </a:rPr>
              <a:t>dial us via the phone number: </a:t>
            </a:r>
            <a:r>
              <a:rPr lang="en-US" altLang="zh-CN" dirty="0" smtClean="0">
                <a:latin typeface="Segoe UI Black" panose="020B0A02040204020203" pitchFamily="34" charset="0"/>
                <a:ea typeface="Segoe UI Black" panose="020B0A02040204020203" pitchFamily="34" charset="0"/>
                <a:cs typeface="Segoe UI Black" panose="020B0A02040204020203" pitchFamily="34" charset="0"/>
              </a:rPr>
              <a:t>010-61881234!” </a:t>
            </a:r>
            <a:r>
              <a:rPr lang="en-US" altLang="zh-CN" dirty="0" smtClean="0">
                <a:latin typeface="Arial Unicode MS" panose="020B0604020202020204" pitchFamily="34" charset="-122"/>
                <a:ea typeface="Arial Unicode MS" panose="020B0604020202020204" pitchFamily="34" charset="-122"/>
                <a:cs typeface="Arial Unicode MS" panose="020B0604020202020204" pitchFamily="34" charset="-122"/>
              </a:rPr>
              <a:t>--- sent</a:t>
            </a:r>
            <a:endParaRPr lang="en-US" altLang="zh-CN" dirty="0">
              <a:latin typeface="Arial Unicode MS" panose="020B0604020202020204" pitchFamily="34" charset="-122"/>
              <a:ea typeface="Arial Unicode MS" panose="020B0604020202020204" pitchFamily="34" charset="-122"/>
              <a:cs typeface="Arial Unicode MS" panose="020B0604020202020204" pitchFamily="34" charset="-122"/>
            </a:endParaRPr>
          </a:p>
          <a:p>
            <a:r>
              <a:rPr lang="en-US" altLang="zh-CN" dirty="0">
                <a:latin typeface="Arial Unicode MS" panose="020B0604020202020204" pitchFamily="34" charset="-122"/>
                <a:ea typeface="Arial Unicode MS" panose="020B0604020202020204" pitchFamily="34" charset="-122"/>
                <a:cs typeface="Arial Unicode MS" panose="020B0604020202020204" pitchFamily="34" charset="-122"/>
              </a:rPr>
              <a:t>from a (usually not well-known) company.</a:t>
            </a:r>
            <a:endParaRPr lang="zh-CN" altLang="en-US"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7" name="左大括号 6"/>
          <p:cNvSpPr/>
          <p:nvPr/>
        </p:nvSpPr>
        <p:spPr>
          <a:xfrm>
            <a:off x="1500032" y="1182604"/>
            <a:ext cx="328773" cy="2441896"/>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8" name="文本框 7"/>
          <p:cNvSpPr txBox="1"/>
          <p:nvPr/>
        </p:nvSpPr>
        <p:spPr>
          <a:xfrm>
            <a:off x="292997" y="2161433"/>
            <a:ext cx="1008418" cy="461665"/>
          </a:xfrm>
          <a:prstGeom prst="rect">
            <a:avLst/>
          </a:prstGeom>
          <a:noFill/>
        </p:spPr>
        <p:txBody>
          <a:bodyPr wrap="square" rtlCol="0">
            <a:spAutoFit/>
          </a:bodyPr>
          <a:lstStyle/>
          <a:p>
            <a:r>
              <a:rPr lang="en-US" altLang="zh-CN" sz="2400" dirty="0" smtClean="0">
                <a:latin typeface="Arial Unicode MS" panose="020B0604020202020204" pitchFamily="34" charset="-122"/>
                <a:ea typeface="Arial Unicode MS" panose="020B0604020202020204" pitchFamily="34" charset="-122"/>
                <a:cs typeface="Arial Unicode MS" panose="020B0604020202020204" pitchFamily="34" charset="-122"/>
              </a:rPr>
              <a:t>Fraud</a:t>
            </a:r>
            <a:endParaRPr lang="zh-CN" altLang="en-US" sz="24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9" name="矩形 8"/>
          <p:cNvSpPr/>
          <p:nvPr/>
        </p:nvSpPr>
        <p:spPr>
          <a:xfrm>
            <a:off x="2027421" y="1003218"/>
            <a:ext cx="6972741" cy="2862322"/>
          </a:xfrm>
          <a:prstGeom prst="rect">
            <a:avLst/>
          </a:prstGeom>
        </p:spPr>
        <p:txBody>
          <a:bodyPr wrap="square">
            <a:spAutoFit/>
          </a:bodyPr>
          <a:lstStyle/>
          <a:p>
            <a:r>
              <a:rPr lang="en-US" altLang="zh-CN" dirty="0">
                <a:latin typeface="Segoe UI Black" panose="020B0A02040204020203" pitchFamily="34" charset="0"/>
                <a:ea typeface="Segoe UI Black" panose="020B0A02040204020203" pitchFamily="34" charset="0"/>
                <a:cs typeface="Segoe UI Black" panose="020B0A02040204020203" pitchFamily="34" charset="0"/>
              </a:rPr>
              <a:t>“Dear user, you are lucky to be the winner of this month’s big award! You will be offered 10-GB FREE 4G traffic by clicking on this URL: </a:t>
            </a:r>
            <a:r>
              <a:rPr lang="en-US" altLang="zh-CN" dirty="0" smtClean="0">
                <a:latin typeface="Segoe UI Black" panose="020B0A02040204020203" pitchFamily="34" charset="0"/>
                <a:ea typeface="Segoe UI Black" panose="020B0A02040204020203" pitchFamily="34" charset="0"/>
                <a:cs typeface="Segoe UI Black" panose="020B0A02040204020203" pitchFamily="34" charset="0"/>
              </a:rPr>
              <a:t>http</a:t>
            </a:r>
            <a:r>
              <a:rPr lang="en-US" altLang="zh-CN" dirty="0">
                <a:latin typeface="Segoe UI Black" panose="020B0A02040204020203" pitchFamily="34" charset="0"/>
                <a:ea typeface="Segoe UI Black" panose="020B0A02040204020203" pitchFamily="34" charset="0"/>
                <a:cs typeface="Segoe UI Black" panose="020B0A02040204020203" pitchFamily="34" charset="0"/>
              </a:rPr>
              <a:t>://www.10086award.com.” </a:t>
            </a:r>
            <a:r>
              <a:rPr lang="en-US" altLang="zh-CN" dirty="0" smtClean="0">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dirty="0">
                <a:latin typeface="Arial Unicode MS" panose="020B0604020202020204" pitchFamily="34" charset="-122"/>
                <a:ea typeface="Arial Unicode MS" panose="020B0604020202020204" pitchFamily="34" charset="-122"/>
                <a:cs typeface="Arial Unicode MS" panose="020B0604020202020204" pitchFamily="34" charset="-122"/>
              </a:rPr>
              <a:t>sent from </a:t>
            </a:r>
            <a:r>
              <a:rPr lang="en-US" altLang="zh-CN" dirty="0">
                <a:solidFill>
                  <a:srgbClr val="FF0000"/>
                </a:solidFill>
                <a:latin typeface="Arial Unicode MS" panose="020B0604020202020204" pitchFamily="34" charset="-122"/>
                <a:ea typeface="Arial Unicode MS" panose="020B0604020202020204" pitchFamily="34" charset="-122"/>
                <a:cs typeface="Arial Unicode MS" panose="020B0604020202020204" pitchFamily="34" charset="-122"/>
              </a:rPr>
              <a:t>10086 </a:t>
            </a:r>
            <a:r>
              <a:rPr lang="en-US" altLang="zh-CN" dirty="0" smtClean="0">
                <a:solidFill>
                  <a:srgbClr val="FF0000"/>
                </a:solidFill>
                <a:latin typeface="Arial Unicode MS" panose="020B0604020202020204" pitchFamily="34" charset="-122"/>
                <a:ea typeface="Arial Unicode MS" panose="020B0604020202020204" pitchFamily="34" charset="-122"/>
                <a:cs typeface="Arial Unicode MS" panose="020B0604020202020204" pitchFamily="34" charset="-122"/>
              </a:rPr>
              <a:t>(China </a:t>
            </a:r>
            <a:r>
              <a:rPr lang="en-US" altLang="zh-CN" dirty="0">
                <a:solidFill>
                  <a:srgbClr val="FF0000"/>
                </a:solidFill>
                <a:latin typeface="Arial Unicode MS" panose="020B0604020202020204" pitchFamily="34" charset="-122"/>
                <a:ea typeface="Arial Unicode MS" panose="020B0604020202020204" pitchFamily="34" charset="-122"/>
                <a:cs typeface="Arial Unicode MS" panose="020B0604020202020204" pitchFamily="34" charset="-122"/>
              </a:rPr>
              <a:t>Mobile</a:t>
            </a:r>
            <a:r>
              <a:rPr lang="en-US" altLang="zh-CN" dirty="0" smtClean="0">
                <a:solidFill>
                  <a:srgbClr val="FF0000"/>
                </a:solidFill>
                <a:latin typeface="Arial Unicode MS" panose="020B0604020202020204" pitchFamily="34" charset="-122"/>
                <a:ea typeface="Arial Unicode MS" panose="020B0604020202020204" pitchFamily="34" charset="-122"/>
                <a:cs typeface="Arial Unicode MS" panose="020B0604020202020204" pitchFamily="34" charset="-122"/>
              </a:rPr>
              <a:t>).</a:t>
            </a:r>
          </a:p>
          <a:p>
            <a:endParaRPr lang="en-US" altLang="zh-CN" dirty="0">
              <a:latin typeface="Arial Unicode MS" panose="020B0604020202020204" pitchFamily="34" charset="-122"/>
              <a:ea typeface="Arial Unicode MS" panose="020B0604020202020204" pitchFamily="34" charset="-122"/>
              <a:cs typeface="Arial Unicode MS" panose="020B0604020202020204" pitchFamily="34" charset="-122"/>
            </a:endParaRPr>
          </a:p>
          <a:p>
            <a:r>
              <a:rPr lang="en-US" altLang="zh-CN" dirty="0">
                <a:latin typeface="Segoe UI Black" panose="020B0A02040204020203" pitchFamily="34" charset="0"/>
                <a:ea typeface="Segoe UI Black" panose="020B0A02040204020203" pitchFamily="34" charset="0"/>
                <a:cs typeface="Segoe UI Black" panose="020B0A02040204020203" pitchFamily="34" charset="0"/>
              </a:rPr>
              <a:t>“Dear customer, you have failed to pay for this year’s</a:t>
            </a:r>
          </a:p>
          <a:p>
            <a:r>
              <a:rPr lang="en-US" altLang="zh-CN" dirty="0">
                <a:latin typeface="Segoe UI Black" panose="020B0A02040204020203" pitchFamily="34" charset="0"/>
                <a:ea typeface="Segoe UI Black" panose="020B0A02040204020203" pitchFamily="34" charset="0"/>
                <a:cs typeface="Segoe UI Black" panose="020B0A02040204020203" pitchFamily="34" charset="0"/>
              </a:rPr>
              <a:t>management fee of 100 dollars. If you do not pay for</a:t>
            </a:r>
          </a:p>
          <a:p>
            <a:r>
              <a:rPr lang="en-US" altLang="zh-CN" dirty="0">
                <a:latin typeface="Segoe UI Black" panose="020B0A02040204020203" pitchFamily="34" charset="0"/>
                <a:ea typeface="Segoe UI Black" panose="020B0A02040204020203" pitchFamily="34" charset="0"/>
                <a:cs typeface="Segoe UI Black" panose="020B0A02040204020203" pitchFamily="34" charset="0"/>
              </a:rPr>
              <a:t>it before Jul. 30th, you will face a fine of 500 dollars.</a:t>
            </a:r>
          </a:p>
          <a:p>
            <a:r>
              <a:rPr lang="en-US" altLang="zh-CN" dirty="0">
                <a:latin typeface="Segoe UI Black" panose="020B0A02040204020203" pitchFamily="34" charset="0"/>
                <a:ea typeface="Segoe UI Black" panose="020B0A02040204020203" pitchFamily="34" charset="0"/>
                <a:cs typeface="Segoe UI Black" panose="020B0A02040204020203" pitchFamily="34" charset="0"/>
              </a:rPr>
              <a:t>You should pay it by transferring money to the</a:t>
            </a:r>
          </a:p>
          <a:p>
            <a:r>
              <a:rPr lang="en-US" altLang="zh-CN" dirty="0">
                <a:latin typeface="Segoe UI Black" panose="020B0A02040204020203" pitchFamily="34" charset="0"/>
                <a:ea typeface="Segoe UI Black" panose="020B0A02040204020203" pitchFamily="34" charset="0"/>
                <a:cs typeface="Segoe UI Black" panose="020B0A02040204020203" pitchFamily="34" charset="0"/>
              </a:rPr>
              <a:t>following bank account: </a:t>
            </a:r>
            <a:r>
              <a:rPr lang="en-US" altLang="zh-CN" dirty="0" smtClean="0">
                <a:latin typeface="Segoe UI Black" panose="020B0A02040204020203" pitchFamily="34" charset="0"/>
                <a:ea typeface="Segoe UI Black" panose="020B0A02040204020203" pitchFamily="34" charset="0"/>
                <a:cs typeface="Segoe UI Black" panose="020B0A02040204020203" pitchFamily="34" charset="0"/>
              </a:rPr>
              <a:t>...” </a:t>
            </a:r>
            <a:r>
              <a:rPr lang="en-US" altLang="zh-CN" dirty="0" smtClean="0">
                <a:latin typeface="Arial Unicode MS" panose="020B0604020202020204" pitchFamily="34" charset="-122"/>
                <a:ea typeface="Arial Unicode MS" panose="020B0604020202020204" pitchFamily="34" charset="-122"/>
                <a:cs typeface="Arial Unicode MS" panose="020B0604020202020204" pitchFamily="34" charset="-122"/>
              </a:rPr>
              <a:t>--- sent from </a:t>
            </a:r>
            <a:r>
              <a:rPr lang="en-US" altLang="zh-CN" dirty="0" smtClean="0">
                <a:solidFill>
                  <a:srgbClr val="FF0000"/>
                </a:solidFill>
                <a:latin typeface="Arial Unicode MS" panose="020B0604020202020204" pitchFamily="34" charset="-122"/>
                <a:ea typeface="Arial Unicode MS" panose="020B0604020202020204" pitchFamily="34" charset="-122"/>
                <a:cs typeface="Arial Unicode MS" panose="020B0604020202020204" pitchFamily="34" charset="-122"/>
              </a:rPr>
              <a:t>95533 (Bank of China).</a:t>
            </a:r>
            <a:endParaRPr lang="zh-CN" altLang="en-US" dirty="0">
              <a:solidFill>
                <a:srgbClr val="FF0000"/>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pic>
        <p:nvPicPr>
          <p:cNvPr id="10" name="图片 9"/>
          <p:cNvPicPr>
            <a:picLocks noChangeAspect="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570395" y="5682617"/>
            <a:ext cx="430903" cy="430903"/>
          </a:xfrm>
          <a:prstGeom prst="rect">
            <a:avLst/>
          </a:prstGeom>
        </p:spPr>
      </p:pic>
      <p:pic>
        <p:nvPicPr>
          <p:cNvPr id="11" name="图片 10"/>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585811" y="2592336"/>
            <a:ext cx="430903" cy="430903"/>
          </a:xfrm>
          <a:prstGeom prst="rect">
            <a:avLst/>
          </a:prstGeom>
        </p:spPr>
      </p:pic>
      <p:sp>
        <p:nvSpPr>
          <p:cNvPr id="12" name="矩形 11"/>
          <p:cNvSpPr/>
          <p:nvPr/>
        </p:nvSpPr>
        <p:spPr>
          <a:xfrm>
            <a:off x="4858700" y="1515102"/>
            <a:ext cx="904415" cy="1107996"/>
          </a:xfrm>
          <a:prstGeom prst="rect">
            <a:avLst/>
          </a:prstGeom>
        </p:spPr>
        <p:txBody>
          <a:bodyPr wrap="none">
            <a:spAutoFit/>
          </a:bodyPr>
          <a:lstStyle/>
          <a:p>
            <a:r>
              <a:rPr lang="zh-CN" altLang="en-US" sz="6600" dirty="0" smtClean="0">
                <a:solidFill>
                  <a:srgbClr val="FF0000"/>
                </a:solidFill>
              </a:rPr>
              <a:t>☜</a:t>
            </a:r>
            <a:endParaRPr lang="zh-CN" altLang="en-US" sz="6600" dirty="0">
              <a:solidFill>
                <a:srgbClr val="FF0000"/>
              </a:solidFill>
            </a:endParaRPr>
          </a:p>
        </p:txBody>
      </p:sp>
      <p:sp>
        <p:nvSpPr>
          <p:cNvPr id="13" name="文本框 12"/>
          <p:cNvSpPr txBox="1"/>
          <p:nvPr/>
        </p:nvSpPr>
        <p:spPr>
          <a:xfrm>
            <a:off x="5597887" y="1888153"/>
            <a:ext cx="2996508" cy="400110"/>
          </a:xfrm>
          <a:prstGeom prst="rect">
            <a:avLst/>
          </a:prstGeom>
          <a:noFill/>
        </p:spPr>
        <p:txBody>
          <a:bodyPr wrap="square" rtlCol="0">
            <a:spAutoFit/>
          </a:bodyPr>
          <a:lstStyle/>
          <a:p>
            <a:r>
              <a:rPr lang="en-US" altLang="zh-CN" sz="2000" b="1" dirty="0" smtClean="0">
                <a:solidFill>
                  <a:srgbClr val="FF0000"/>
                </a:solidFill>
                <a:latin typeface="Arial Unicode MS" panose="020B0604020202020204" pitchFamily="34" charset="-122"/>
                <a:ea typeface="Arial Unicode MS" panose="020B0604020202020204" pitchFamily="34" charset="-122"/>
                <a:cs typeface="Arial Unicode MS" panose="020B0604020202020204" pitchFamily="34" charset="-122"/>
              </a:rPr>
              <a:t>Spoofed phone numbers</a:t>
            </a:r>
            <a:endParaRPr lang="zh-CN" altLang="en-US" sz="2000" b="1" dirty="0">
              <a:solidFill>
                <a:srgbClr val="FF0000"/>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Tree>
    <p:extLst>
      <p:ext uri="{BB962C8B-B14F-4D97-AF65-F5344CB8AC3E}">
        <p14:creationId xmlns:p14="http://schemas.microsoft.com/office/powerpoint/2010/main" val="106769379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523CE5A3-3300-4D41-99A4-0032E3512D03}" type="slidenum">
              <a:rPr lang="zh-CN" altLang="en-US" smtClean="0"/>
              <a:t>42</a:t>
            </a:fld>
            <a:endParaRPr lang="zh-CN" altLang="en-US"/>
          </a:p>
        </p:txBody>
      </p:sp>
      <p:sp>
        <p:nvSpPr>
          <p:cNvPr id="5" name="矩形 4"/>
          <p:cNvSpPr/>
          <p:nvPr/>
        </p:nvSpPr>
        <p:spPr>
          <a:xfrm>
            <a:off x="634585" y="200834"/>
            <a:ext cx="7874913" cy="707886"/>
          </a:xfrm>
          <a:prstGeom prst="rect">
            <a:avLst/>
          </a:prstGeom>
        </p:spPr>
        <p:txBody>
          <a:bodyPr wrap="none">
            <a:spAutoFit/>
          </a:bodyPr>
          <a:lstStyle/>
          <a:p>
            <a:pPr algn="ctr"/>
            <a:r>
              <a:rPr lang="en-US" altLang="zh-CN" sz="4000" dirty="0" smtClean="0">
                <a:solidFill>
                  <a:srgbClr val="00B050"/>
                </a:solidFill>
                <a:latin typeface="微软雅黑" panose="020B0503020204020204" pitchFamily="34" charset="-122"/>
                <a:ea typeface="微软雅黑" panose="020B0503020204020204" pitchFamily="34" charset="-122"/>
              </a:rPr>
              <a:t>FBS-Radar: 4-fold Design Goals</a:t>
            </a:r>
            <a:endParaRPr lang="zh-CN" altLang="en-US" sz="4000" dirty="0">
              <a:solidFill>
                <a:srgbClr val="00B050"/>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382058" y="1140431"/>
            <a:ext cx="8224462" cy="954107"/>
          </a:xfrm>
          <a:prstGeom prst="rect">
            <a:avLst/>
          </a:prstGeom>
          <a:noFill/>
        </p:spPr>
        <p:txBody>
          <a:bodyPr wrap="square" rtlCol="0">
            <a:spAutoFit/>
          </a:bodyPr>
          <a:lstStyle/>
          <a:p>
            <a:pPr marL="285750" indent="-285750">
              <a:buFont typeface="Wingdings" panose="05000000000000000000" pitchFamily="2" charset="2"/>
              <a:buChar char="p"/>
            </a:pPr>
            <a:r>
              <a:rPr lang="en-US" altLang="zh-CN" sz="2800" dirty="0" smtClean="0">
                <a:latin typeface="Arial Unicode MS" panose="020B0604020202020204" pitchFamily="34" charset="-122"/>
                <a:ea typeface="Arial Unicode MS" panose="020B0604020202020204" pitchFamily="34" charset="-122"/>
                <a:cs typeface="Arial Unicode MS" panose="020B0604020202020204" pitchFamily="34" charset="-122"/>
              </a:rPr>
              <a:t> Detect as many FBSes as possible with very few false positives, without specialized hardware </a:t>
            </a:r>
            <a:endParaRPr lang="zh-CN" altLang="en-US" sz="28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13" name="文本框 12"/>
          <p:cNvSpPr txBox="1"/>
          <p:nvPr/>
        </p:nvSpPr>
        <p:spPr>
          <a:xfrm>
            <a:off x="382058" y="2428126"/>
            <a:ext cx="8224462" cy="954107"/>
          </a:xfrm>
          <a:prstGeom prst="rect">
            <a:avLst/>
          </a:prstGeom>
          <a:noFill/>
        </p:spPr>
        <p:txBody>
          <a:bodyPr wrap="square" rtlCol="0">
            <a:spAutoFit/>
          </a:bodyPr>
          <a:lstStyle/>
          <a:p>
            <a:pPr marL="285750" indent="-285750">
              <a:buFont typeface="Wingdings" panose="05000000000000000000" pitchFamily="2" charset="2"/>
              <a:buChar char="p"/>
            </a:pPr>
            <a:r>
              <a:rPr lang="en-US" altLang="zh-CN" sz="2800" dirty="0" smtClean="0">
                <a:latin typeface="Arial Unicode MS" panose="020B0604020202020204" pitchFamily="34" charset="-122"/>
                <a:ea typeface="Arial Unicode MS" panose="020B0604020202020204" pitchFamily="34" charset="-122"/>
                <a:cs typeface="Arial Unicode MS" panose="020B0604020202020204" pitchFamily="34" charset="-122"/>
              </a:rPr>
              <a:t> Automatically filter spam/fraud FBS messages from user devices with a high precision</a:t>
            </a:r>
            <a:endParaRPr lang="zh-CN" altLang="en-US" sz="28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14" name="文本框 13"/>
          <p:cNvSpPr txBox="1"/>
          <p:nvPr/>
        </p:nvSpPr>
        <p:spPr>
          <a:xfrm>
            <a:off x="382057" y="3666162"/>
            <a:ext cx="8510305" cy="954107"/>
          </a:xfrm>
          <a:prstGeom prst="rect">
            <a:avLst/>
          </a:prstGeom>
          <a:noFill/>
        </p:spPr>
        <p:txBody>
          <a:bodyPr wrap="square" rtlCol="0">
            <a:spAutoFit/>
          </a:bodyPr>
          <a:lstStyle/>
          <a:p>
            <a:pPr marL="285750" indent="-285750">
              <a:buFont typeface="Wingdings" panose="05000000000000000000" pitchFamily="2" charset="2"/>
              <a:buChar char="p"/>
            </a:pPr>
            <a:r>
              <a:rPr lang="en-US" altLang="zh-CN" sz="2800" dirty="0" smtClean="0">
                <a:latin typeface="Arial Unicode MS" panose="020B0604020202020204" pitchFamily="34" charset="-122"/>
                <a:ea typeface="Arial Unicode MS" panose="020B0604020202020204" pitchFamily="34" charset="-122"/>
                <a:cs typeface="Arial Unicode MS" panose="020B0604020202020204" pitchFamily="34" charset="-122"/>
              </a:rPr>
              <a:t> Provide actionable intelligence about geolocations of FBSes to aid law enforcement agencies</a:t>
            </a:r>
            <a:endParaRPr lang="zh-CN" altLang="en-US" sz="28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15" name="文本框 14"/>
          <p:cNvSpPr txBox="1"/>
          <p:nvPr/>
        </p:nvSpPr>
        <p:spPr>
          <a:xfrm>
            <a:off x="382058" y="4953857"/>
            <a:ext cx="8224462" cy="954107"/>
          </a:xfrm>
          <a:prstGeom prst="rect">
            <a:avLst/>
          </a:prstGeom>
          <a:noFill/>
        </p:spPr>
        <p:txBody>
          <a:bodyPr wrap="square" rtlCol="0">
            <a:spAutoFit/>
          </a:bodyPr>
          <a:lstStyle/>
          <a:p>
            <a:pPr marL="285750" indent="-285750">
              <a:buFont typeface="Wingdings" panose="05000000000000000000" pitchFamily="2" charset="2"/>
              <a:buChar char="p"/>
            </a:pPr>
            <a:r>
              <a:rPr lang="en-US" altLang="zh-CN" sz="2800" dirty="0" smtClean="0">
                <a:latin typeface="Arial Unicode MS" panose="020B0604020202020204" pitchFamily="34" charset="-122"/>
                <a:ea typeface="Arial Unicode MS" panose="020B0604020202020204" pitchFamily="34" charset="-122"/>
                <a:cs typeface="Arial Unicode MS" panose="020B0604020202020204" pitchFamily="34" charset="-122"/>
              </a:rPr>
              <a:t> Use minimal resources on client side, minimize collection of sensitive data, and not require root.</a:t>
            </a:r>
            <a:endParaRPr lang="zh-CN" altLang="en-US" sz="28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Tree>
    <p:extLst>
      <p:ext uri="{BB962C8B-B14F-4D97-AF65-F5344CB8AC3E}">
        <p14:creationId xmlns:p14="http://schemas.microsoft.com/office/powerpoint/2010/main" val="388076003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523CE5A3-3300-4D41-99A4-0032E3512D03}" type="slidenum">
              <a:rPr lang="zh-CN" altLang="en-US" smtClean="0"/>
              <a:t>43</a:t>
            </a:fld>
            <a:endParaRPr lang="zh-CN" altLang="en-US"/>
          </a:p>
        </p:txBody>
      </p:sp>
      <p:sp>
        <p:nvSpPr>
          <p:cNvPr id="5" name="矩形 4"/>
          <p:cNvSpPr/>
          <p:nvPr/>
        </p:nvSpPr>
        <p:spPr>
          <a:xfrm>
            <a:off x="535129" y="200834"/>
            <a:ext cx="8073813" cy="707886"/>
          </a:xfrm>
          <a:prstGeom prst="rect">
            <a:avLst/>
          </a:prstGeom>
        </p:spPr>
        <p:txBody>
          <a:bodyPr wrap="none">
            <a:spAutoFit/>
          </a:bodyPr>
          <a:lstStyle/>
          <a:p>
            <a:pPr algn="ctr"/>
            <a:r>
              <a:rPr lang="en-US" altLang="zh-CN" sz="4000" dirty="0" smtClean="0">
                <a:solidFill>
                  <a:srgbClr val="00B050"/>
                </a:solidFill>
                <a:latin typeface="微软雅黑" panose="020B0503020204020204" pitchFamily="34" charset="-122"/>
                <a:ea typeface="微软雅黑" panose="020B0503020204020204" pitchFamily="34" charset="-122"/>
              </a:rPr>
              <a:t>FBS-Radar &amp; Baidu PhoneGuard</a:t>
            </a:r>
            <a:endParaRPr lang="zh-CN" altLang="en-US" sz="4000" dirty="0">
              <a:solidFill>
                <a:srgbClr val="00B050"/>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3"/>
          <a:stretch>
            <a:fillRect/>
          </a:stretch>
        </p:blipFill>
        <p:spPr>
          <a:xfrm>
            <a:off x="709787" y="1358169"/>
            <a:ext cx="8062882" cy="3558013"/>
          </a:xfrm>
          <a:prstGeom prst="rect">
            <a:avLst/>
          </a:prstGeom>
        </p:spPr>
      </p:pic>
      <p:pic>
        <p:nvPicPr>
          <p:cNvPr id="6" name="图片 5"/>
          <p:cNvPicPr>
            <a:picLocks noChangeAspect="1"/>
          </p:cNvPicPr>
          <p:nvPr/>
        </p:nvPicPr>
        <p:blipFill>
          <a:blip r:embed="rId4"/>
          <a:stretch>
            <a:fillRect/>
          </a:stretch>
        </p:blipFill>
        <p:spPr>
          <a:xfrm>
            <a:off x="833077" y="2923846"/>
            <a:ext cx="487149" cy="487362"/>
          </a:xfrm>
          <a:prstGeom prst="rect">
            <a:avLst/>
          </a:prstGeom>
        </p:spPr>
      </p:pic>
      <p:cxnSp>
        <p:nvCxnSpPr>
          <p:cNvPr id="7" name="直接箭头连接符 6"/>
          <p:cNvCxnSpPr/>
          <p:nvPr/>
        </p:nvCxnSpPr>
        <p:spPr>
          <a:xfrm flipV="1">
            <a:off x="1076651" y="3467530"/>
            <a:ext cx="2132" cy="864231"/>
          </a:xfrm>
          <a:prstGeom prst="straightConnector1">
            <a:avLst/>
          </a:prstGeom>
          <a:ln w="19050">
            <a:solidFill>
              <a:srgbClr val="1C6DC7"/>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77422" y="4331761"/>
            <a:ext cx="1998458" cy="733534"/>
          </a:xfrm>
          <a:prstGeom prst="rect">
            <a:avLst/>
          </a:prstGeom>
          <a:noFill/>
        </p:spPr>
        <p:txBody>
          <a:bodyPr wrap="square" rtlCol="0">
            <a:spAutoFit/>
          </a:bodyPr>
          <a:lstStyle/>
          <a:p>
            <a:pPr algn="ctr">
              <a:lnSpc>
                <a:spcPts val="2500"/>
              </a:lnSpc>
            </a:pPr>
            <a:r>
              <a:rPr lang="en-US" altLang="zh-CN" sz="2400" dirty="0" smtClean="0">
                <a:latin typeface="Arial Unicode MS" panose="020B0604020202020204" pitchFamily="34" charset="-122"/>
                <a:ea typeface="Arial Unicode MS" panose="020B0604020202020204" pitchFamily="34" charset="-122"/>
                <a:cs typeface="Arial Unicode MS" panose="020B0604020202020204" pitchFamily="34" charset="-122"/>
              </a:rPr>
              <a:t>Baidu PhoneGuard</a:t>
            </a:r>
            <a:endParaRPr lang="zh-CN" altLang="en-US" sz="24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pic>
        <p:nvPicPr>
          <p:cNvPr id="9" name="Picture 2" descr="http://qr.api.cli.im/qr?data=http%253A%252F%252Fshoujiweishi.baidu.com%252F&amp;level=H&amp;transparent=false&amp;bgcolor=%23ffffff&amp;forecolor=%23000000&amp;blockpixel=12&amp;marginblock=1&amp;logourl=&amp;size=280&amp;kid=cliim&amp;key=255b402a4c0f30f5ccdeb08ff9de001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1085" y="1223324"/>
            <a:ext cx="1026545" cy="1026545"/>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9"/>
          <p:cNvSpPr/>
          <p:nvPr/>
        </p:nvSpPr>
        <p:spPr>
          <a:xfrm>
            <a:off x="133562" y="4945748"/>
            <a:ext cx="3022233" cy="369332"/>
          </a:xfrm>
          <a:prstGeom prst="rect">
            <a:avLst/>
          </a:prstGeom>
        </p:spPr>
        <p:txBody>
          <a:bodyPr wrap="square">
            <a:spAutoFit/>
          </a:bodyPr>
          <a:lstStyle/>
          <a:p>
            <a:r>
              <a:rPr lang="zh-CN" altLang="en-US" dirty="0" smtClean="0">
                <a:hlinkClick r:id="rId6"/>
              </a:rPr>
              <a:t>http</a:t>
            </a:r>
            <a:r>
              <a:rPr lang="zh-CN" altLang="en-US" dirty="0">
                <a:hlinkClick r:id="rId6"/>
              </a:rPr>
              <a:t>://shoujiweishi.baidu.</a:t>
            </a:r>
            <a:r>
              <a:rPr lang="zh-CN" altLang="en-US" dirty="0" smtClean="0">
                <a:hlinkClick r:id="rId6"/>
              </a:rPr>
              <a:t>com</a:t>
            </a:r>
            <a:endParaRPr lang="zh-CN" altLang="en-US" dirty="0"/>
          </a:p>
        </p:txBody>
      </p:sp>
      <p:sp>
        <p:nvSpPr>
          <p:cNvPr id="12" name="圆角矩形 11"/>
          <p:cNvSpPr/>
          <p:nvPr/>
        </p:nvSpPr>
        <p:spPr>
          <a:xfrm>
            <a:off x="430458" y="5495628"/>
            <a:ext cx="8239004" cy="682213"/>
          </a:xfrm>
          <a:prstGeom prst="roundRect">
            <a:avLst/>
          </a:prstGeom>
          <a:solidFill>
            <a:srgbClr val="00B05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altLang="zh-CN" sz="2800" b="1" dirty="0" smtClean="0">
                <a:latin typeface="微软雅黑" panose="020B0503020204020204" pitchFamily="34" charset="-122"/>
                <a:ea typeface="微软雅黑" panose="020B0503020204020204" pitchFamily="34" charset="-122"/>
              </a:rPr>
              <a:t>Crowdsourced data from ~100 Million Users</a:t>
            </a:r>
            <a:endParaRPr lang="en-US" altLang="zh-CN" sz="1000" b="1" dirty="0" smtClean="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65066388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523CE5A3-3300-4D41-99A4-0032E3512D03}" type="slidenum">
              <a:rPr lang="zh-CN" altLang="en-US" smtClean="0"/>
              <a:t>44</a:t>
            </a:fld>
            <a:endParaRPr lang="zh-CN" altLang="en-US"/>
          </a:p>
        </p:txBody>
      </p:sp>
      <p:sp>
        <p:nvSpPr>
          <p:cNvPr id="5" name="矩形 4"/>
          <p:cNvSpPr/>
          <p:nvPr/>
        </p:nvSpPr>
        <p:spPr>
          <a:xfrm>
            <a:off x="2308853" y="200834"/>
            <a:ext cx="4526367" cy="707886"/>
          </a:xfrm>
          <a:prstGeom prst="rect">
            <a:avLst/>
          </a:prstGeom>
        </p:spPr>
        <p:txBody>
          <a:bodyPr wrap="none">
            <a:spAutoFit/>
          </a:bodyPr>
          <a:lstStyle/>
          <a:p>
            <a:pPr algn="ctr"/>
            <a:r>
              <a:rPr lang="en-US" altLang="zh-CN" sz="4000" dirty="0" smtClean="0">
                <a:solidFill>
                  <a:srgbClr val="00B050"/>
                </a:solidFill>
                <a:latin typeface="微软雅黑" panose="020B0503020204020204" pitchFamily="34" charset="-122"/>
                <a:ea typeface="微软雅黑" panose="020B0503020204020204" pitchFamily="34" charset="-122"/>
              </a:rPr>
              <a:t>Database and List</a:t>
            </a:r>
            <a:endParaRPr lang="zh-CN" altLang="en-US" sz="4000" dirty="0">
              <a:solidFill>
                <a:srgbClr val="00B050"/>
              </a:solidFill>
              <a:latin typeface="微软雅黑" panose="020B0503020204020204" pitchFamily="34" charset="-122"/>
              <a:ea typeface="微软雅黑" panose="020B0503020204020204" pitchFamily="34" charset="-122"/>
            </a:endParaRPr>
          </a:p>
        </p:txBody>
      </p:sp>
      <p:pic>
        <p:nvPicPr>
          <p:cNvPr id="9" name="图片 8"/>
          <p:cNvPicPr>
            <a:picLocks noChangeAspect="1"/>
          </p:cNvPicPr>
          <p:nvPr/>
        </p:nvPicPr>
        <p:blipFill>
          <a:blip r:embed="rId2"/>
          <a:stretch>
            <a:fillRect/>
          </a:stretch>
        </p:blipFill>
        <p:spPr>
          <a:xfrm>
            <a:off x="575758" y="2656532"/>
            <a:ext cx="8062882" cy="3558013"/>
          </a:xfrm>
          <a:prstGeom prst="rect">
            <a:avLst/>
          </a:prstGeom>
        </p:spPr>
      </p:pic>
      <p:pic>
        <p:nvPicPr>
          <p:cNvPr id="10" name="图片 9"/>
          <p:cNvPicPr>
            <a:picLocks noChangeAspect="1"/>
          </p:cNvPicPr>
          <p:nvPr/>
        </p:nvPicPr>
        <p:blipFill>
          <a:blip r:embed="rId3"/>
          <a:stretch>
            <a:fillRect/>
          </a:stretch>
        </p:blipFill>
        <p:spPr>
          <a:xfrm>
            <a:off x="704650" y="4207268"/>
            <a:ext cx="487149" cy="487362"/>
          </a:xfrm>
          <a:prstGeom prst="rect">
            <a:avLst/>
          </a:prstGeom>
        </p:spPr>
      </p:pic>
      <p:sp>
        <p:nvSpPr>
          <p:cNvPr id="11" name="圆角矩形标注 10"/>
          <p:cNvSpPr/>
          <p:nvPr/>
        </p:nvSpPr>
        <p:spPr>
          <a:xfrm>
            <a:off x="456726" y="1727147"/>
            <a:ext cx="1870372" cy="1181006"/>
          </a:xfrm>
          <a:prstGeom prst="wedgeRoundRectCallout">
            <a:avLst>
              <a:gd name="adj1" fmla="val 51482"/>
              <a:gd name="adj2" fmla="val 7264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smtClean="0"/>
              <a:t>BS ID </a:t>
            </a:r>
            <a:r>
              <a:rPr lang="en-US" altLang="zh-CN" sz="2400" dirty="0" smtClean="0">
                <a:sym typeface="Wingdings" panose="05000000000000000000" pitchFamily="2" charset="2"/>
              </a:rPr>
              <a:t> </a:t>
            </a:r>
          </a:p>
          <a:p>
            <a:pPr algn="ctr"/>
            <a:r>
              <a:rPr lang="en-US" altLang="zh-CN" sz="2400" dirty="0" smtClean="0">
                <a:sym typeface="Wingdings" panose="05000000000000000000" pitchFamily="2" charset="2"/>
              </a:rPr>
              <a:t>&lt;</a:t>
            </a:r>
            <a:r>
              <a:rPr lang="en-US" altLang="zh-CN" sz="2400" dirty="0" err="1" smtClean="0">
                <a:sym typeface="Wingdings" panose="05000000000000000000" pitchFamily="2" charset="2"/>
              </a:rPr>
              <a:t>lat</a:t>
            </a:r>
            <a:r>
              <a:rPr lang="en-US" altLang="zh-CN" sz="2400" dirty="0" smtClean="0">
                <a:sym typeface="Wingdings" panose="05000000000000000000" pitchFamily="2" charset="2"/>
              </a:rPr>
              <a:t>, </a:t>
            </a:r>
            <a:r>
              <a:rPr lang="en-US" altLang="zh-CN" sz="2400" dirty="0" err="1" smtClean="0">
                <a:sym typeface="Wingdings" panose="05000000000000000000" pitchFamily="2" charset="2"/>
              </a:rPr>
              <a:t>lon</a:t>
            </a:r>
            <a:r>
              <a:rPr lang="en-US" altLang="zh-CN" sz="2400" dirty="0" smtClean="0">
                <a:sym typeface="Wingdings" panose="05000000000000000000" pitchFamily="2" charset="2"/>
              </a:rPr>
              <a:t>, radius, tag&gt;</a:t>
            </a:r>
            <a:endParaRPr lang="zh-CN" altLang="en-US" sz="2400" dirty="0"/>
          </a:p>
        </p:txBody>
      </p:sp>
      <p:sp>
        <p:nvSpPr>
          <p:cNvPr id="12" name="圆角矩形标注 11"/>
          <p:cNvSpPr/>
          <p:nvPr/>
        </p:nvSpPr>
        <p:spPr>
          <a:xfrm>
            <a:off x="3672013" y="1050525"/>
            <a:ext cx="2107200" cy="1181006"/>
          </a:xfrm>
          <a:prstGeom prst="wedgeRoundRectCallout">
            <a:avLst>
              <a:gd name="adj1" fmla="val 6164"/>
              <a:gd name="adj2" fmla="val 9613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err="1" smtClean="0"/>
              <a:t>WiFi</a:t>
            </a:r>
            <a:r>
              <a:rPr lang="en-US" altLang="zh-CN" sz="2400" dirty="0" smtClean="0"/>
              <a:t> MAC </a:t>
            </a:r>
            <a:r>
              <a:rPr lang="en-US" altLang="zh-CN" sz="2400" dirty="0" smtClean="0">
                <a:sym typeface="Wingdings" panose="05000000000000000000" pitchFamily="2" charset="2"/>
              </a:rPr>
              <a:t> </a:t>
            </a:r>
          </a:p>
          <a:p>
            <a:pPr algn="ctr"/>
            <a:r>
              <a:rPr lang="en-US" altLang="zh-CN" sz="2400" dirty="0" smtClean="0">
                <a:sym typeface="Wingdings" panose="05000000000000000000" pitchFamily="2" charset="2"/>
              </a:rPr>
              <a:t>&lt;</a:t>
            </a:r>
            <a:r>
              <a:rPr lang="en-US" altLang="zh-CN" sz="2400" dirty="0" err="1" smtClean="0">
                <a:sym typeface="Wingdings" panose="05000000000000000000" pitchFamily="2" charset="2"/>
              </a:rPr>
              <a:t>lat</a:t>
            </a:r>
            <a:r>
              <a:rPr lang="en-US" altLang="zh-CN" sz="2400" dirty="0" smtClean="0">
                <a:sym typeface="Wingdings" panose="05000000000000000000" pitchFamily="2" charset="2"/>
              </a:rPr>
              <a:t>, </a:t>
            </a:r>
            <a:r>
              <a:rPr lang="en-US" altLang="zh-CN" sz="2400" dirty="0" err="1" smtClean="0">
                <a:sym typeface="Wingdings" panose="05000000000000000000" pitchFamily="2" charset="2"/>
              </a:rPr>
              <a:t>lon</a:t>
            </a:r>
            <a:r>
              <a:rPr lang="en-US" altLang="zh-CN" sz="2400" dirty="0" smtClean="0">
                <a:sym typeface="Wingdings" panose="05000000000000000000" pitchFamily="2" charset="2"/>
              </a:rPr>
              <a:t>, tag&gt;</a:t>
            </a:r>
            <a:endParaRPr lang="zh-CN" altLang="en-US" sz="2400" dirty="0"/>
          </a:p>
        </p:txBody>
      </p:sp>
      <p:sp>
        <p:nvSpPr>
          <p:cNvPr id="13" name="圆角矩形标注 12"/>
          <p:cNvSpPr/>
          <p:nvPr/>
        </p:nvSpPr>
        <p:spPr>
          <a:xfrm>
            <a:off x="7289515" y="4167550"/>
            <a:ext cx="1581173" cy="1102186"/>
          </a:xfrm>
          <a:prstGeom prst="wedgeRoundRectCallout">
            <a:avLst>
              <a:gd name="adj1" fmla="val 6164"/>
              <a:gd name="adj2" fmla="val 9613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smtClean="0"/>
              <a:t>≈ 1500 phone numbers</a:t>
            </a:r>
            <a:endParaRPr lang="zh-CN" altLang="en-US" sz="2400" dirty="0"/>
          </a:p>
        </p:txBody>
      </p:sp>
    </p:spTree>
    <p:extLst>
      <p:ext uri="{BB962C8B-B14F-4D97-AF65-F5344CB8AC3E}">
        <p14:creationId xmlns:p14="http://schemas.microsoft.com/office/powerpoint/2010/main" val="289074340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523CE5A3-3300-4D41-99A4-0032E3512D03}" type="slidenum">
              <a:rPr lang="zh-CN" altLang="en-US" smtClean="0"/>
              <a:t>45</a:t>
            </a:fld>
            <a:endParaRPr lang="zh-CN" altLang="en-US"/>
          </a:p>
        </p:txBody>
      </p:sp>
      <p:sp>
        <p:nvSpPr>
          <p:cNvPr id="5" name="矩形 4"/>
          <p:cNvSpPr/>
          <p:nvPr/>
        </p:nvSpPr>
        <p:spPr>
          <a:xfrm>
            <a:off x="2019958" y="200834"/>
            <a:ext cx="5104154" cy="707886"/>
          </a:xfrm>
          <a:prstGeom prst="rect">
            <a:avLst/>
          </a:prstGeom>
        </p:spPr>
        <p:txBody>
          <a:bodyPr wrap="none">
            <a:spAutoFit/>
          </a:bodyPr>
          <a:lstStyle/>
          <a:p>
            <a:pPr algn="ctr"/>
            <a:r>
              <a:rPr lang="en-US" altLang="zh-CN" sz="4000" dirty="0" smtClean="0">
                <a:solidFill>
                  <a:srgbClr val="00B050"/>
                </a:solidFill>
                <a:latin typeface="微软雅黑" panose="020B0503020204020204" pitchFamily="34" charset="-122"/>
                <a:ea typeface="微软雅黑" panose="020B0503020204020204" pitchFamily="34" charset="-122"/>
              </a:rPr>
              <a:t>FBS-Radar: Timeline</a:t>
            </a:r>
            <a:endParaRPr lang="zh-CN" altLang="en-US" sz="4000" dirty="0">
              <a:solidFill>
                <a:srgbClr val="00B050"/>
              </a:solidFill>
              <a:latin typeface="微软雅黑" panose="020B0503020204020204" pitchFamily="34" charset="-122"/>
              <a:ea typeface="微软雅黑" panose="020B0503020204020204" pitchFamily="34" charset="-122"/>
            </a:endParaRPr>
          </a:p>
        </p:txBody>
      </p:sp>
      <p:graphicFrame>
        <p:nvGraphicFramePr>
          <p:cNvPr id="2" name="图示 1"/>
          <p:cNvGraphicFramePr/>
          <p:nvPr>
            <p:extLst>
              <p:ext uri="{D42A27DB-BD31-4B8C-83A1-F6EECF244321}">
                <p14:modId xmlns:p14="http://schemas.microsoft.com/office/powerpoint/2010/main" val="4278023307"/>
              </p:ext>
            </p:extLst>
          </p:nvPr>
        </p:nvGraphicFramePr>
        <p:xfrm>
          <a:off x="539394" y="1109323"/>
          <a:ext cx="8373437" cy="60003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6" name="组合 5"/>
          <p:cNvGrpSpPr/>
          <p:nvPr/>
        </p:nvGrpSpPr>
        <p:grpSpPr>
          <a:xfrm>
            <a:off x="6345377" y="2363541"/>
            <a:ext cx="2531496" cy="1384055"/>
            <a:chOff x="3260908" y="1350375"/>
            <a:chExt cx="2531496" cy="1384055"/>
          </a:xfrm>
        </p:grpSpPr>
        <p:sp>
          <p:nvSpPr>
            <p:cNvPr id="7" name="矩形 6"/>
            <p:cNvSpPr/>
            <p:nvPr/>
          </p:nvSpPr>
          <p:spPr>
            <a:xfrm>
              <a:off x="3260908" y="1350375"/>
              <a:ext cx="1274623" cy="111728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8" name="矩形 7"/>
            <p:cNvSpPr/>
            <p:nvPr/>
          </p:nvSpPr>
          <p:spPr>
            <a:xfrm>
              <a:off x="4084340" y="1617148"/>
              <a:ext cx="1708064" cy="111728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49530" tIns="49530" rIns="49530" bIns="49530" numCol="1" spcCol="1270" anchor="t" anchorCtr="0">
              <a:noAutofit/>
            </a:bodyPr>
            <a:lstStyle/>
            <a:p>
              <a:pPr lvl="0" algn="l" defTabSz="577850">
                <a:lnSpc>
                  <a:spcPct val="90000"/>
                </a:lnSpc>
                <a:spcBef>
                  <a:spcPct val="0"/>
                </a:spcBef>
                <a:spcAft>
                  <a:spcPct val="35000"/>
                </a:spcAft>
              </a:pPr>
              <a:r>
                <a:rPr lang="en-US" altLang="zh-CN" kern="1200" dirty="0" smtClean="0"/>
                <a:t>2016</a:t>
              </a:r>
            </a:p>
            <a:p>
              <a:pPr lvl="0" algn="l" defTabSz="577850">
                <a:lnSpc>
                  <a:spcPct val="90000"/>
                </a:lnSpc>
                <a:spcBef>
                  <a:spcPct val="0"/>
                </a:spcBef>
                <a:spcAft>
                  <a:spcPct val="35000"/>
                </a:spcAft>
              </a:pPr>
              <a:r>
                <a:rPr lang="en-US" altLang="zh-CN" kern="1200" dirty="0" smtClean="0"/>
                <a:t>~32 million suspicious SMS messages reported per day</a:t>
              </a:r>
              <a:endParaRPr lang="zh-CN" altLang="en-US" kern="1200" dirty="0"/>
            </a:p>
          </p:txBody>
        </p:sp>
      </p:grpSp>
    </p:spTree>
    <p:extLst>
      <p:ext uri="{BB962C8B-B14F-4D97-AF65-F5344CB8AC3E}">
        <p14:creationId xmlns:p14="http://schemas.microsoft.com/office/powerpoint/2010/main" val="179658899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46</a:t>
            </a:fld>
            <a:endParaRPr lang="zh-CN" altLang="en-US">
              <a:solidFill>
                <a:prstClr val="black">
                  <a:tint val="75000"/>
                </a:prstClr>
              </a:solidFill>
            </a:endParaRPr>
          </a:p>
        </p:txBody>
      </p:sp>
      <p:sp>
        <p:nvSpPr>
          <p:cNvPr id="5" name="矩形 4"/>
          <p:cNvSpPr/>
          <p:nvPr/>
        </p:nvSpPr>
        <p:spPr>
          <a:xfrm>
            <a:off x="847965" y="200834"/>
            <a:ext cx="7448193" cy="707886"/>
          </a:xfrm>
          <a:prstGeom prst="rect">
            <a:avLst/>
          </a:prstGeom>
        </p:spPr>
        <p:txBody>
          <a:bodyPr wrap="none">
            <a:spAutoFit/>
          </a:bodyPr>
          <a:lstStyle/>
          <a:p>
            <a:pPr algn="ctr"/>
            <a:r>
              <a:rPr lang="en-US" altLang="zh-CN" sz="4000" dirty="0" smtClean="0">
                <a:solidFill>
                  <a:srgbClr val="002060"/>
                </a:solidFill>
                <a:latin typeface="微软雅黑" panose="020B0503020204020204" pitchFamily="34" charset="-122"/>
                <a:ea typeface="微软雅黑" panose="020B0503020204020204" pitchFamily="34" charset="-122"/>
              </a:rPr>
              <a:t>Informed Consent from Users</a:t>
            </a:r>
            <a:endParaRPr lang="zh-CN" altLang="en-US" sz="4000" dirty="0">
              <a:solidFill>
                <a:srgbClr val="002060"/>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2"/>
          <a:stretch>
            <a:fillRect/>
          </a:stretch>
        </p:blipFill>
        <p:spPr>
          <a:xfrm>
            <a:off x="2489559" y="1105668"/>
            <a:ext cx="3920260" cy="5250682"/>
          </a:xfrm>
          <a:prstGeom prst="rect">
            <a:avLst/>
          </a:prstGeom>
        </p:spPr>
      </p:pic>
    </p:spTree>
    <p:extLst>
      <p:ext uri="{BB962C8B-B14F-4D97-AF65-F5344CB8AC3E}">
        <p14:creationId xmlns:p14="http://schemas.microsoft.com/office/powerpoint/2010/main" val="306562596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47</a:t>
            </a:fld>
            <a:endParaRPr lang="zh-CN" altLang="en-US">
              <a:solidFill>
                <a:prstClr val="black">
                  <a:tint val="75000"/>
                </a:prstClr>
              </a:solidFill>
            </a:endParaRPr>
          </a:p>
        </p:txBody>
      </p:sp>
      <p:sp>
        <p:nvSpPr>
          <p:cNvPr id="5" name="矩形 4"/>
          <p:cNvSpPr/>
          <p:nvPr/>
        </p:nvSpPr>
        <p:spPr>
          <a:xfrm>
            <a:off x="1462654" y="200834"/>
            <a:ext cx="6218818" cy="707886"/>
          </a:xfrm>
          <a:prstGeom prst="rect">
            <a:avLst/>
          </a:prstGeom>
        </p:spPr>
        <p:txBody>
          <a:bodyPr wrap="none">
            <a:spAutoFit/>
          </a:bodyPr>
          <a:lstStyle/>
          <a:p>
            <a:pPr algn="ctr"/>
            <a:r>
              <a:rPr lang="en-US" altLang="zh-CN" sz="4000" dirty="0" smtClean="0">
                <a:solidFill>
                  <a:srgbClr val="002060"/>
                </a:solidFill>
                <a:latin typeface="微软雅黑" panose="020B0503020204020204" pitchFamily="34" charset="-122"/>
                <a:ea typeface="微软雅黑" panose="020B0503020204020204" pitchFamily="34" charset="-122"/>
              </a:rPr>
              <a:t>Opt-in Options for Users</a:t>
            </a:r>
            <a:endParaRPr lang="zh-CN" altLang="en-US" sz="4000" dirty="0">
              <a:solidFill>
                <a:srgbClr val="002060"/>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2"/>
          <a:stretch>
            <a:fillRect/>
          </a:stretch>
        </p:blipFill>
        <p:spPr>
          <a:xfrm>
            <a:off x="3536700" y="2013923"/>
            <a:ext cx="5150100" cy="3091879"/>
          </a:xfrm>
          <a:prstGeom prst="rect">
            <a:avLst/>
          </a:prstGeom>
        </p:spPr>
      </p:pic>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7956" y="1360781"/>
            <a:ext cx="2061889" cy="3665580"/>
          </a:xfrm>
          <a:prstGeom prst="rect">
            <a:avLst/>
          </a:prstGeom>
        </p:spPr>
      </p:pic>
      <p:pic>
        <p:nvPicPr>
          <p:cNvPr id="7" name="图片 6"/>
          <p:cNvPicPr>
            <a:picLocks noChangeAspect="1"/>
          </p:cNvPicPr>
          <p:nvPr/>
        </p:nvPicPr>
        <p:blipFill>
          <a:blip r:embed="rId4"/>
          <a:stretch>
            <a:fillRect/>
          </a:stretch>
        </p:blipFill>
        <p:spPr>
          <a:xfrm>
            <a:off x="1360881" y="5386651"/>
            <a:ext cx="876038" cy="876421"/>
          </a:xfrm>
          <a:prstGeom prst="rect">
            <a:avLst/>
          </a:prstGeom>
        </p:spPr>
      </p:pic>
      <p:sp>
        <p:nvSpPr>
          <p:cNvPr id="8" name="文本框 7"/>
          <p:cNvSpPr txBox="1"/>
          <p:nvPr/>
        </p:nvSpPr>
        <p:spPr>
          <a:xfrm>
            <a:off x="2329542" y="5386651"/>
            <a:ext cx="1998239" cy="1054135"/>
          </a:xfrm>
          <a:prstGeom prst="rect">
            <a:avLst/>
          </a:prstGeom>
          <a:noFill/>
        </p:spPr>
        <p:txBody>
          <a:bodyPr wrap="square" rtlCol="0">
            <a:spAutoFit/>
          </a:bodyPr>
          <a:lstStyle/>
          <a:p>
            <a:pPr algn="ctr">
              <a:lnSpc>
                <a:spcPts val="2500"/>
              </a:lnSpc>
            </a:pPr>
            <a:r>
              <a:rPr lang="en-US" altLang="zh-CN" sz="2400" b="1" dirty="0" smtClean="0">
                <a:latin typeface="Arial Unicode MS" panose="020B0604020202020204" pitchFamily="34" charset="-122"/>
                <a:ea typeface="Arial Unicode MS" panose="020B0604020202020204" pitchFamily="34" charset="-122"/>
                <a:cs typeface="Arial Unicode MS" panose="020B0604020202020204" pitchFamily="34" charset="-122"/>
              </a:rPr>
              <a:t>Baidu PhoneGuard App</a:t>
            </a:r>
            <a:endParaRPr lang="zh-CN" altLang="en-US" sz="2400" b="1"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Tree>
    <p:extLst>
      <p:ext uri="{BB962C8B-B14F-4D97-AF65-F5344CB8AC3E}">
        <p14:creationId xmlns:p14="http://schemas.microsoft.com/office/powerpoint/2010/main" val="38226316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523CE5A3-3300-4D41-99A4-0032E3512D03}" type="slidenum">
              <a:rPr lang="zh-CN" altLang="en-US" smtClean="0"/>
              <a:t>5</a:t>
            </a:fld>
            <a:endParaRPr lang="zh-CN" altLang="en-US"/>
          </a:p>
        </p:txBody>
      </p:sp>
      <p:sp>
        <p:nvSpPr>
          <p:cNvPr id="5" name="矩形 4"/>
          <p:cNvSpPr/>
          <p:nvPr/>
        </p:nvSpPr>
        <p:spPr>
          <a:xfrm>
            <a:off x="628569" y="200834"/>
            <a:ext cx="7886903" cy="707886"/>
          </a:xfrm>
          <a:prstGeom prst="rect">
            <a:avLst/>
          </a:prstGeom>
        </p:spPr>
        <p:txBody>
          <a:bodyPr wrap="none">
            <a:spAutoFit/>
          </a:bodyPr>
          <a:lstStyle/>
          <a:p>
            <a:pPr algn="ctr"/>
            <a:r>
              <a:rPr lang="en-US" altLang="zh-CN" sz="4000" dirty="0" smtClean="0">
                <a:solidFill>
                  <a:srgbClr val="C00000"/>
                </a:solidFill>
                <a:latin typeface="微软雅黑" panose="020B0503020204020204" pitchFamily="34" charset="-122"/>
                <a:ea typeface="微软雅黑" panose="020B0503020204020204" pitchFamily="34" charset="-122"/>
              </a:rPr>
              <a:t>GSM </a:t>
            </a:r>
            <a:r>
              <a:rPr lang="en-US" altLang="zh-CN" sz="2400" dirty="0" smtClean="0">
                <a:solidFill>
                  <a:srgbClr val="C00000"/>
                </a:solidFill>
                <a:latin typeface="微软雅黑" panose="020B0503020204020204" pitchFamily="34" charset="-122"/>
                <a:ea typeface="微软雅黑" panose="020B0503020204020204" pitchFamily="34" charset="-122"/>
              </a:rPr>
              <a:t>(Global System for Mobile Communication)</a:t>
            </a:r>
            <a:endParaRPr lang="zh-CN" altLang="en-US" sz="4000" dirty="0">
              <a:solidFill>
                <a:srgbClr val="C00000"/>
              </a:solidFill>
              <a:latin typeface="微软雅黑" panose="020B0503020204020204" pitchFamily="34" charset="-122"/>
              <a:ea typeface="微软雅黑" panose="020B0503020204020204" pitchFamily="34" charset="-122"/>
            </a:endParaRPr>
          </a:p>
        </p:txBody>
      </p:sp>
      <p:graphicFrame>
        <p:nvGraphicFramePr>
          <p:cNvPr id="2" name="表格 1"/>
          <p:cNvGraphicFramePr>
            <a:graphicFrameLocks noGrp="1"/>
          </p:cNvGraphicFramePr>
          <p:nvPr>
            <p:extLst>
              <p:ext uri="{D42A27DB-BD31-4B8C-83A1-F6EECF244321}">
                <p14:modId xmlns:p14="http://schemas.microsoft.com/office/powerpoint/2010/main" val="3946973032"/>
              </p:ext>
            </p:extLst>
          </p:nvPr>
        </p:nvGraphicFramePr>
        <p:xfrm>
          <a:off x="760285" y="1068230"/>
          <a:ext cx="7643975" cy="1508760"/>
        </p:xfrm>
        <a:graphic>
          <a:graphicData uri="http://schemas.openxmlformats.org/drawingml/2006/table">
            <a:tbl>
              <a:tblPr firstRow="1" bandRow="1">
                <a:tableStyleId>{5C22544A-7EE6-4342-B048-85BDC9FD1C3A}</a:tableStyleId>
              </a:tblPr>
              <a:tblGrid>
                <a:gridCol w="1528795"/>
                <a:gridCol w="1528795"/>
                <a:gridCol w="1528795"/>
                <a:gridCol w="1528795"/>
                <a:gridCol w="1528795"/>
              </a:tblGrid>
              <a:tr h="370840">
                <a:tc>
                  <a:txBody>
                    <a:bodyPr/>
                    <a:lstStyle/>
                    <a:p>
                      <a:pPr algn="ctr"/>
                      <a:endParaRPr lang="zh-CN" altLang="en-US" dirty="0">
                        <a:latin typeface="Arial Unicode MS" panose="020B0604020202020204" pitchFamily="34" charset="-122"/>
                        <a:ea typeface="Arial Unicode MS" panose="020B0604020202020204" pitchFamily="34" charset="-122"/>
                        <a:cs typeface="Arial Unicode MS" panose="020B0604020202020204" pitchFamily="34" charset="-122"/>
                      </a:endParaRPr>
                    </a:p>
                  </a:txBody>
                  <a:tcPr anchor="ctr"/>
                </a:tc>
                <a:tc>
                  <a:txBody>
                    <a:bodyPr/>
                    <a:lstStyle/>
                    <a:p>
                      <a:pPr algn="ctr"/>
                      <a:r>
                        <a:rPr lang="en-US" altLang="zh-CN" dirty="0" smtClean="0">
                          <a:latin typeface="Arial Unicode MS" panose="020B0604020202020204" pitchFamily="34" charset="-122"/>
                          <a:ea typeface="Arial Unicode MS" panose="020B0604020202020204" pitchFamily="34" charset="-122"/>
                          <a:cs typeface="Arial Unicode MS" panose="020B0604020202020204" pitchFamily="34" charset="-122"/>
                        </a:rPr>
                        <a:t>Birth Year</a:t>
                      </a:r>
                      <a:endParaRPr lang="zh-CN" altLang="en-US" dirty="0">
                        <a:latin typeface="Arial Unicode MS" panose="020B0604020202020204" pitchFamily="34" charset="-122"/>
                        <a:ea typeface="Arial Unicode MS" panose="020B0604020202020204" pitchFamily="34" charset="-122"/>
                        <a:cs typeface="Arial Unicode MS" panose="020B0604020202020204" pitchFamily="34" charset="-122"/>
                      </a:endParaRPr>
                    </a:p>
                  </a:txBody>
                  <a:tcPr anchor="ctr"/>
                </a:tc>
                <a:tc>
                  <a:txBody>
                    <a:bodyPr/>
                    <a:lstStyle/>
                    <a:p>
                      <a:pPr algn="ctr"/>
                      <a:r>
                        <a:rPr lang="en-US" altLang="zh-CN" dirty="0" smtClean="0">
                          <a:latin typeface="Arial Unicode MS" panose="020B0604020202020204" pitchFamily="34" charset="-122"/>
                          <a:ea typeface="Arial Unicode MS" panose="020B0604020202020204" pitchFamily="34" charset="-122"/>
                          <a:cs typeface="Arial Unicode MS" panose="020B0604020202020204" pitchFamily="34" charset="-122"/>
                        </a:rPr>
                        <a:t>User Scale</a:t>
                      </a:r>
                      <a:endParaRPr lang="zh-CN" altLang="en-US" dirty="0">
                        <a:latin typeface="Arial Unicode MS" panose="020B0604020202020204" pitchFamily="34" charset="-122"/>
                        <a:ea typeface="Arial Unicode MS" panose="020B0604020202020204" pitchFamily="34" charset="-122"/>
                        <a:cs typeface="Arial Unicode MS" panose="020B0604020202020204" pitchFamily="34" charset="-122"/>
                      </a:endParaRPr>
                    </a:p>
                  </a:txBody>
                  <a:tcPr anchor="ctr"/>
                </a:tc>
                <a:tc>
                  <a:txBody>
                    <a:bodyPr/>
                    <a:lstStyle/>
                    <a:p>
                      <a:pPr algn="ctr"/>
                      <a:r>
                        <a:rPr lang="en-US" altLang="zh-CN" dirty="0" smtClean="0">
                          <a:latin typeface="Arial Unicode MS" panose="020B0604020202020204" pitchFamily="34" charset="-122"/>
                          <a:ea typeface="Arial Unicode MS" panose="020B0604020202020204" pitchFamily="34" charset="-122"/>
                          <a:cs typeface="Arial Unicode MS" panose="020B0604020202020204" pitchFamily="34" charset="-122"/>
                        </a:rPr>
                        <a:t>Speed</a:t>
                      </a:r>
                      <a:endParaRPr lang="zh-CN" altLang="en-US" dirty="0">
                        <a:latin typeface="Arial Unicode MS" panose="020B0604020202020204" pitchFamily="34" charset="-122"/>
                        <a:ea typeface="Arial Unicode MS" panose="020B0604020202020204" pitchFamily="34" charset="-122"/>
                        <a:cs typeface="Arial Unicode MS" panose="020B0604020202020204" pitchFamily="34" charset="-122"/>
                      </a:endParaRPr>
                    </a:p>
                  </a:txBody>
                  <a:tcPr anchor="ctr"/>
                </a:tc>
                <a:tc>
                  <a:txBody>
                    <a:bodyPr/>
                    <a:lstStyle/>
                    <a:p>
                      <a:pPr algn="ctr"/>
                      <a:r>
                        <a:rPr lang="en-US" altLang="zh-CN" dirty="0" smtClean="0">
                          <a:latin typeface="Arial Unicode MS" panose="020B0604020202020204" pitchFamily="34" charset="-122"/>
                          <a:ea typeface="Arial Unicode MS" panose="020B0604020202020204" pitchFamily="34" charset="-122"/>
                          <a:cs typeface="Arial Unicode MS" panose="020B0604020202020204" pitchFamily="34" charset="-122"/>
                        </a:rPr>
                        <a:t>Security</a:t>
                      </a:r>
                      <a:endParaRPr lang="zh-CN" altLang="en-US" dirty="0">
                        <a:latin typeface="Arial Unicode MS" panose="020B0604020202020204" pitchFamily="34" charset="-122"/>
                        <a:ea typeface="Arial Unicode MS" panose="020B0604020202020204" pitchFamily="34" charset="-122"/>
                        <a:cs typeface="Arial Unicode MS" panose="020B0604020202020204" pitchFamily="34" charset="-122"/>
                      </a:endParaRPr>
                    </a:p>
                  </a:txBody>
                  <a:tcPr anchor="ctr"/>
                </a:tc>
              </a:tr>
              <a:tr h="370840">
                <a:tc>
                  <a:txBody>
                    <a:bodyPr/>
                    <a:lstStyle/>
                    <a:p>
                      <a:pPr algn="ctr"/>
                      <a:r>
                        <a:rPr lang="en-US" altLang="zh-CN" sz="2000" b="1" dirty="0" smtClean="0">
                          <a:latin typeface="Arial Unicode MS" panose="020B0604020202020204" pitchFamily="34" charset="-122"/>
                          <a:ea typeface="Arial Unicode MS" panose="020B0604020202020204" pitchFamily="34" charset="-122"/>
                          <a:cs typeface="Arial Unicode MS" panose="020B0604020202020204" pitchFamily="34" charset="-122"/>
                        </a:rPr>
                        <a:t>2G</a:t>
                      </a:r>
                      <a:r>
                        <a:rPr lang="en-US" altLang="zh-CN" sz="2000" b="1" baseline="0" dirty="0" smtClean="0">
                          <a:latin typeface="Arial Unicode MS" panose="020B0604020202020204" pitchFamily="34" charset="-122"/>
                          <a:ea typeface="Arial Unicode MS" panose="020B0604020202020204" pitchFamily="34" charset="-122"/>
                          <a:cs typeface="Arial Unicode MS" panose="020B0604020202020204" pitchFamily="34" charset="-122"/>
                        </a:rPr>
                        <a:t> – </a:t>
                      </a:r>
                      <a:r>
                        <a:rPr lang="en-US" altLang="zh-CN" sz="2000" b="1" dirty="0" smtClean="0">
                          <a:latin typeface="Arial Unicode MS" panose="020B0604020202020204" pitchFamily="34" charset="-122"/>
                          <a:ea typeface="Arial Unicode MS" panose="020B0604020202020204" pitchFamily="34" charset="-122"/>
                          <a:cs typeface="Arial Unicode MS" panose="020B0604020202020204" pitchFamily="34" charset="-122"/>
                        </a:rPr>
                        <a:t>GSM</a:t>
                      </a:r>
                      <a:endParaRPr lang="zh-CN" altLang="en-US" sz="2000" b="1" dirty="0">
                        <a:latin typeface="Arial Unicode MS" panose="020B0604020202020204" pitchFamily="34" charset="-122"/>
                        <a:ea typeface="Arial Unicode MS" panose="020B0604020202020204" pitchFamily="34" charset="-122"/>
                        <a:cs typeface="Arial Unicode MS" panose="020B0604020202020204" pitchFamily="34" charset="-122"/>
                      </a:endParaRPr>
                    </a:p>
                  </a:txBody>
                  <a:tcPr anchor="ctr"/>
                </a:tc>
                <a:tc>
                  <a:txBody>
                    <a:bodyPr/>
                    <a:lstStyle/>
                    <a:p>
                      <a:pPr algn="ctr"/>
                      <a:r>
                        <a:rPr lang="en-US" altLang="zh-CN" sz="2000" b="1" dirty="0" smtClean="0">
                          <a:latin typeface="Arial Unicode MS" panose="020B0604020202020204" pitchFamily="34" charset="-122"/>
                          <a:ea typeface="Arial Unicode MS" panose="020B0604020202020204" pitchFamily="34" charset="-122"/>
                          <a:cs typeface="Arial Unicode MS" panose="020B0604020202020204" pitchFamily="34" charset="-122"/>
                        </a:rPr>
                        <a:t>1990</a:t>
                      </a:r>
                      <a:endParaRPr lang="zh-CN" altLang="en-US" b="1" dirty="0">
                        <a:latin typeface="Arial Unicode MS" panose="020B0604020202020204" pitchFamily="34" charset="-122"/>
                        <a:ea typeface="Arial Unicode MS" panose="020B0604020202020204" pitchFamily="34" charset="-122"/>
                        <a:cs typeface="Arial Unicode MS" panose="020B0604020202020204" pitchFamily="34" charset="-122"/>
                      </a:endParaRPr>
                    </a:p>
                  </a:txBody>
                  <a:tcPr anchor="ctr"/>
                </a:tc>
                <a:tc>
                  <a:txBody>
                    <a:bodyPr/>
                    <a:lstStyle/>
                    <a:p>
                      <a:pPr algn="ctr"/>
                      <a:r>
                        <a:rPr lang="en-US" altLang="zh-CN" b="1" dirty="0" smtClean="0">
                          <a:latin typeface="Arial Unicode MS" panose="020B0604020202020204" pitchFamily="34" charset="-122"/>
                          <a:ea typeface="Arial Unicode MS" panose="020B0604020202020204" pitchFamily="34" charset="-122"/>
                          <a:cs typeface="Arial Unicode MS" panose="020B0604020202020204" pitchFamily="34" charset="-122"/>
                        </a:rPr>
                        <a:t>&gt;</a:t>
                      </a:r>
                      <a:r>
                        <a:rPr lang="zh-CN" altLang="en-US" b="1" dirty="0" smtClean="0">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b="1" dirty="0" smtClean="0">
                          <a:latin typeface="Arial Unicode MS" panose="020B0604020202020204" pitchFamily="34" charset="-122"/>
                          <a:ea typeface="Arial Unicode MS" panose="020B0604020202020204" pitchFamily="34" charset="-122"/>
                          <a:cs typeface="Arial Unicode MS" panose="020B0604020202020204" pitchFamily="34" charset="-122"/>
                        </a:rPr>
                        <a:t>1 billion</a:t>
                      </a:r>
                      <a:endParaRPr lang="zh-CN" altLang="en-US" b="1" dirty="0">
                        <a:latin typeface="Arial Unicode MS" panose="020B0604020202020204" pitchFamily="34" charset="-122"/>
                        <a:ea typeface="Arial Unicode MS" panose="020B0604020202020204" pitchFamily="34" charset="-122"/>
                        <a:cs typeface="Arial Unicode MS" panose="020B0604020202020204" pitchFamily="34" charset="-122"/>
                      </a:endParaRPr>
                    </a:p>
                  </a:txBody>
                  <a:tcPr anchor="ctr"/>
                </a:tc>
                <a:tc>
                  <a:txBody>
                    <a:bodyPr/>
                    <a:lstStyle/>
                    <a:p>
                      <a:pPr algn="ctr"/>
                      <a:r>
                        <a:rPr lang="en-US" altLang="zh-CN" b="1" dirty="0" smtClean="0">
                          <a:solidFill>
                            <a:srgbClr val="FF0000"/>
                          </a:solidFill>
                          <a:latin typeface="Arial Unicode MS" panose="020B0604020202020204" pitchFamily="34" charset="-122"/>
                          <a:ea typeface="Arial Unicode MS" panose="020B0604020202020204" pitchFamily="34" charset="-122"/>
                          <a:cs typeface="Arial Unicode MS" panose="020B0604020202020204" pitchFamily="34" charset="-122"/>
                        </a:rPr>
                        <a:t>Low</a:t>
                      </a:r>
                      <a:endParaRPr lang="zh-CN" altLang="en-US" b="1" dirty="0">
                        <a:solidFill>
                          <a:srgbClr val="FF0000"/>
                        </a:solidFill>
                        <a:latin typeface="Arial Unicode MS" panose="020B0604020202020204" pitchFamily="34" charset="-122"/>
                        <a:ea typeface="Arial Unicode MS" panose="020B0604020202020204" pitchFamily="34" charset="-122"/>
                        <a:cs typeface="Arial Unicode MS" panose="020B0604020202020204" pitchFamily="34" charset="-122"/>
                      </a:endParaRPr>
                    </a:p>
                  </a:txBody>
                  <a:tcPr anchor="ctr"/>
                </a:tc>
                <a:tc>
                  <a:txBody>
                    <a:bodyPr/>
                    <a:lstStyle/>
                    <a:p>
                      <a:pPr algn="ctr"/>
                      <a:r>
                        <a:rPr lang="en-US" altLang="zh-CN" sz="2000" b="1" dirty="0" smtClean="0">
                          <a:solidFill>
                            <a:srgbClr val="FF0000"/>
                          </a:solidFill>
                          <a:latin typeface="Arial Unicode MS" panose="020B0604020202020204" pitchFamily="34" charset="-122"/>
                          <a:ea typeface="Arial Unicode MS" panose="020B0604020202020204" pitchFamily="34" charset="-122"/>
                          <a:cs typeface="Arial Unicode MS" panose="020B0604020202020204" pitchFamily="34" charset="-122"/>
                        </a:rPr>
                        <a:t>Poor</a:t>
                      </a:r>
                      <a:endParaRPr lang="zh-CN" altLang="en-US" b="1" dirty="0">
                        <a:solidFill>
                          <a:srgbClr val="FF0000"/>
                        </a:solidFill>
                        <a:latin typeface="Arial Unicode MS" panose="020B0604020202020204" pitchFamily="34" charset="-122"/>
                        <a:ea typeface="Arial Unicode MS" panose="020B0604020202020204" pitchFamily="34" charset="-122"/>
                        <a:cs typeface="Arial Unicode MS" panose="020B0604020202020204" pitchFamily="34" charset="-122"/>
                      </a:endParaRPr>
                    </a:p>
                  </a:txBody>
                  <a:tcPr anchor="ctr"/>
                </a:tc>
              </a:tr>
              <a:tr h="370840">
                <a:tc>
                  <a:txBody>
                    <a:bodyPr/>
                    <a:lstStyle/>
                    <a:p>
                      <a:pPr algn="ctr"/>
                      <a:r>
                        <a:rPr lang="en-US" altLang="zh-CN" dirty="0" smtClean="0">
                          <a:latin typeface="Arial Unicode MS" panose="020B0604020202020204" pitchFamily="34" charset="-122"/>
                          <a:ea typeface="Arial Unicode MS" panose="020B0604020202020204" pitchFamily="34" charset="-122"/>
                          <a:cs typeface="Arial Unicode MS" panose="020B0604020202020204" pitchFamily="34" charset="-122"/>
                        </a:rPr>
                        <a:t>3G –</a:t>
                      </a:r>
                      <a:r>
                        <a:rPr lang="en-US" altLang="zh-CN" baseline="0" dirty="0" smtClean="0">
                          <a:latin typeface="Arial Unicode MS" panose="020B0604020202020204" pitchFamily="34" charset="-122"/>
                          <a:ea typeface="Arial Unicode MS" panose="020B0604020202020204" pitchFamily="34" charset="-122"/>
                          <a:cs typeface="Arial Unicode MS" panose="020B0604020202020204" pitchFamily="34" charset="-122"/>
                        </a:rPr>
                        <a:t> CDMA</a:t>
                      </a:r>
                      <a:endParaRPr lang="zh-CN" altLang="en-US" dirty="0">
                        <a:latin typeface="Arial Unicode MS" panose="020B0604020202020204" pitchFamily="34" charset="-122"/>
                        <a:ea typeface="Arial Unicode MS" panose="020B0604020202020204" pitchFamily="34" charset="-122"/>
                        <a:cs typeface="Arial Unicode MS" panose="020B0604020202020204" pitchFamily="34" charset="-122"/>
                      </a:endParaRPr>
                    </a:p>
                  </a:txBody>
                  <a:tcPr anchor="ctr"/>
                </a:tc>
                <a:tc>
                  <a:txBody>
                    <a:bodyPr/>
                    <a:lstStyle/>
                    <a:p>
                      <a:pPr algn="ctr"/>
                      <a:r>
                        <a:rPr lang="en-US" altLang="zh-CN" dirty="0" smtClean="0">
                          <a:latin typeface="Arial Unicode MS" panose="020B0604020202020204" pitchFamily="34" charset="-122"/>
                          <a:ea typeface="Arial Unicode MS" panose="020B0604020202020204" pitchFamily="34" charset="-122"/>
                          <a:cs typeface="Arial Unicode MS" panose="020B0604020202020204" pitchFamily="34" charset="-122"/>
                        </a:rPr>
                        <a:t>2008</a:t>
                      </a:r>
                      <a:endParaRPr lang="zh-CN" altLang="en-US" dirty="0">
                        <a:latin typeface="Arial Unicode MS" panose="020B0604020202020204" pitchFamily="34" charset="-122"/>
                        <a:ea typeface="Arial Unicode MS" panose="020B0604020202020204" pitchFamily="34" charset="-122"/>
                        <a:cs typeface="Arial Unicode MS" panose="020B0604020202020204" pitchFamily="34" charset="-122"/>
                      </a:endParaRPr>
                    </a:p>
                  </a:txBody>
                  <a:tcPr anchor="ctr"/>
                </a:tc>
                <a:tc>
                  <a:txBody>
                    <a:bodyPr/>
                    <a:lstStyle/>
                    <a:p>
                      <a:pPr algn="ctr"/>
                      <a:r>
                        <a:rPr lang="en-US" altLang="zh-CN" dirty="0" smtClean="0">
                          <a:latin typeface="Arial Unicode MS" panose="020B0604020202020204" pitchFamily="34" charset="-122"/>
                          <a:ea typeface="Arial Unicode MS" panose="020B0604020202020204" pitchFamily="34" charset="-122"/>
                          <a:cs typeface="Arial Unicode MS" panose="020B0604020202020204" pitchFamily="34" charset="-122"/>
                        </a:rPr>
                        <a:t>&lt; 2 billion</a:t>
                      </a:r>
                      <a:endParaRPr lang="zh-CN" altLang="en-US" dirty="0">
                        <a:latin typeface="Arial Unicode MS" panose="020B0604020202020204" pitchFamily="34" charset="-122"/>
                        <a:ea typeface="Arial Unicode MS" panose="020B0604020202020204" pitchFamily="34" charset="-122"/>
                        <a:cs typeface="Arial Unicode MS" panose="020B0604020202020204" pitchFamily="34" charset="-122"/>
                      </a:endParaRPr>
                    </a:p>
                  </a:txBody>
                  <a:tcPr anchor="ctr"/>
                </a:tc>
                <a:tc>
                  <a:txBody>
                    <a:bodyPr/>
                    <a:lstStyle/>
                    <a:p>
                      <a:pPr algn="ctr"/>
                      <a:r>
                        <a:rPr lang="en-US" altLang="zh-CN" dirty="0" smtClean="0">
                          <a:solidFill>
                            <a:srgbClr val="0070C0"/>
                          </a:solidFill>
                          <a:latin typeface="Arial Unicode MS" panose="020B0604020202020204" pitchFamily="34" charset="-122"/>
                          <a:ea typeface="Arial Unicode MS" panose="020B0604020202020204" pitchFamily="34" charset="-122"/>
                          <a:cs typeface="Arial Unicode MS" panose="020B0604020202020204" pitchFamily="34" charset="-122"/>
                        </a:rPr>
                        <a:t>Middle</a:t>
                      </a:r>
                      <a:endParaRPr lang="zh-CN" altLang="en-US" dirty="0">
                        <a:solidFill>
                          <a:srgbClr val="0070C0"/>
                        </a:solidFill>
                        <a:latin typeface="Arial Unicode MS" panose="020B0604020202020204" pitchFamily="34" charset="-122"/>
                        <a:ea typeface="Arial Unicode MS" panose="020B0604020202020204" pitchFamily="34" charset="-122"/>
                        <a:cs typeface="Arial Unicode MS" panose="020B0604020202020204" pitchFamily="34" charset="-122"/>
                      </a:endParaRPr>
                    </a:p>
                  </a:txBody>
                  <a:tcPr anchor="ctr"/>
                </a:tc>
                <a:tc>
                  <a:txBody>
                    <a:bodyPr/>
                    <a:lstStyle/>
                    <a:p>
                      <a:pPr algn="ctr"/>
                      <a:r>
                        <a:rPr lang="en-US" altLang="zh-CN" dirty="0" smtClean="0">
                          <a:solidFill>
                            <a:srgbClr val="0070C0"/>
                          </a:solidFill>
                          <a:latin typeface="Arial Unicode MS" panose="020B0604020202020204" pitchFamily="34" charset="-122"/>
                          <a:ea typeface="Arial Unicode MS" panose="020B0604020202020204" pitchFamily="34" charset="-122"/>
                          <a:cs typeface="Arial Unicode MS" panose="020B0604020202020204" pitchFamily="34" charset="-122"/>
                        </a:rPr>
                        <a:t>Middle</a:t>
                      </a:r>
                      <a:endParaRPr lang="zh-CN" altLang="en-US" dirty="0">
                        <a:solidFill>
                          <a:srgbClr val="0070C0"/>
                        </a:solidFill>
                        <a:latin typeface="Arial Unicode MS" panose="020B0604020202020204" pitchFamily="34" charset="-122"/>
                        <a:ea typeface="Arial Unicode MS" panose="020B0604020202020204" pitchFamily="34" charset="-122"/>
                        <a:cs typeface="Arial Unicode MS" panose="020B0604020202020204" pitchFamily="34" charset="-122"/>
                      </a:endParaRPr>
                    </a:p>
                  </a:txBody>
                  <a:tcPr anchor="ctr"/>
                </a:tc>
              </a:tr>
              <a:tr h="370840">
                <a:tc>
                  <a:txBody>
                    <a:bodyPr/>
                    <a:lstStyle/>
                    <a:p>
                      <a:pPr algn="ctr"/>
                      <a:r>
                        <a:rPr lang="en-US" altLang="zh-CN" dirty="0" smtClean="0">
                          <a:latin typeface="Arial Unicode MS" panose="020B0604020202020204" pitchFamily="34" charset="-122"/>
                          <a:ea typeface="Arial Unicode MS" panose="020B0604020202020204" pitchFamily="34" charset="-122"/>
                          <a:cs typeface="Arial Unicode MS" panose="020B0604020202020204" pitchFamily="34" charset="-122"/>
                        </a:rPr>
                        <a:t>4G – LTE</a:t>
                      </a:r>
                      <a:endParaRPr lang="zh-CN" altLang="en-US" dirty="0">
                        <a:latin typeface="Arial Unicode MS" panose="020B0604020202020204" pitchFamily="34" charset="-122"/>
                        <a:ea typeface="Arial Unicode MS" panose="020B0604020202020204" pitchFamily="34" charset="-122"/>
                        <a:cs typeface="Arial Unicode MS" panose="020B0604020202020204" pitchFamily="34" charset="-122"/>
                      </a:endParaRPr>
                    </a:p>
                  </a:txBody>
                  <a:tcPr anchor="ctr"/>
                </a:tc>
                <a:tc>
                  <a:txBody>
                    <a:bodyPr/>
                    <a:lstStyle/>
                    <a:p>
                      <a:pPr algn="ctr"/>
                      <a:r>
                        <a:rPr lang="en-US" altLang="zh-CN" dirty="0" smtClean="0">
                          <a:latin typeface="Arial Unicode MS" panose="020B0604020202020204" pitchFamily="34" charset="-122"/>
                          <a:ea typeface="Arial Unicode MS" panose="020B0604020202020204" pitchFamily="34" charset="-122"/>
                          <a:cs typeface="Arial Unicode MS" panose="020B0604020202020204" pitchFamily="34" charset="-122"/>
                        </a:rPr>
                        <a:t>2009</a:t>
                      </a:r>
                      <a:endParaRPr lang="zh-CN" altLang="en-US" dirty="0">
                        <a:latin typeface="Arial Unicode MS" panose="020B0604020202020204" pitchFamily="34" charset="-122"/>
                        <a:ea typeface="Arial Unicode MS" panose="020B0604020202020204" pitchFamily="34" charset="-122"/>
                        <a:cs typeface="Arial Unicode MS" panose="020B0604020202020204" pitchFamily="34" charset="-122"/>
                      </a:endParaRPr>
                    </a:p>
                  </a:txBody>
                  <a:tcPr anchor="ctr"/>
                </a:tc>
                <a:tc>
                  <a:txBody>
                    <a:bodyPr/>
                    <a:lstStyle/>
                    <a:p>
                      <a:pPr algn="ctr"/>
                      <a:r>
                        <a:rPr lang="zh-CN" altLang="en-US" dirty="0" smtClean="0">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dirty="0" smtClean="0">
                          <a:latin typeface="Arial Unicode MS" panose="020B0604020202020204" pitchFamily="34" charset="-122"/>
                          <a:ea typeface="Arial Unicode MS" panose="020B0604020202020204" pitchFamily="34" charset="-122"/>
                          <a:cs typeface="Arial Unicode MS" panose="020B0604020202020204" pitchFamily="34" charset="-122"/>
                        </a:rPr>
                        <a:t>3</a:t>
                      </a:r>
                      <a:r>
                        <a:rPr lang="zh-CN" altLang="en-US" dirty="0" smtClean="0">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dirty="0" smtClean="0">
                          <a:latin typeface="Arial Unicode MS" panose="020B0604020202020204" pitchFamily="34" charset="-122"/>
                          <a:ea typeface="Arial Unicode MS" panose="020B0604020202020204" pitchFamily="34" charset="-122"/>
                          <a:cs typeface="Arial Unicode MS" panose="020B0604020202020204" pitchFamily="34" charset="-122"/>
                        </a:rPr>
                        <a:t>billion</a:t>
                      </a:r>
                      <a:endParaRPr lang="zh-CN" altLang="en-US" dirty="0">
                        <a:latin typeface="Arial Unicode MS" panose="020B0604020202020204" pitchFamily="34" charset="-122"/>
                        <a:ea typeface="Arial Unicode MS" panose="020B0604020202020204" pitchFamily="34" charset="-122"/>
                        <a:cs typeface="Arial Unicode MS" panose="020B0604020202020204" pitchFamily="34" charset="-122"/>
                      </a:endParaRPr>
                    </a:p>
                  </a:txBody>
                  <a:tcPr anchor="ctr"/>
                </a:tc>
                <a:tc>
                  <a:txBody>
                    <a:bodyPr/>
                    <a:lstStyle/>
                    <a:p>
                      <a:pPr algn="ctr"/>
                      <a:r>
                        <a:rPr lang="en-US" altLang="zh-CN" dirty="0" smtClean="0">
                          <a:solidFill>
                            <a:srgbClr val="00B050"/>
                          </a:solidFill>
                          <a:latin typeface="Arial Unicode MS" panose="020B0604020202020204" pitchFamily="34" charset="-122"/>
                          <a:ea typeface="Arial Unicode MS" panose="020B0604020202020204" pitchFamily="34" charset="-122"/>
                          <a:cs typeface="Arial Unicode MS" panose="020B0604020202020204" pitchFamily="34" charset="-122"/>
                        </a:rPr>
                        <a:t>High</a:t>
                      </a:r>
                      <a:endParaRPr lang="zh-CN" altLang="en-US" dirty="0">
                        <a:solidFill>
                          <a:srgbClr val="00B050"/>
                        </a:solidFill>
                        <a:latin typeface="Arial Unicode MS" panose="020B0604020202020204" pitchFamily="34" charset="-122"/>
                        <a:ea typeface="Arial Unicode MS" panose="020B0604020202020204" pitchFamily="34" charset="-122"/>
                        <a:cs typeface="Arial Unicode MS" panose="020B0604020202020204" pitchFamily="34" charset="-122"/>
                      </a:endParaRPr>
                    </a:p>
                  </a:txBody>
                  <a:tcPr anchor="ctr"/>
                </a:tc>
                <a:tc>
                  <a:txBody>
                    <a:bodyPr/>
                    <a:lstStyle/>
                    <a:p>
                      <a:pPr algn="ctr"/>
                      <a:r>
                        <a:rPr lang="en-US" altLang="zh-CN" dirty="0" smtClean="0">
                          <a:solidFill>
                            <a:srgbClr val="00B050"/>
                          </a:solidFill>
                          <a:latin typeface="Arial Unicode MS" panose="020B0604020202020204" pitchFamily="34" charset="-122"/>
                          <a:ea typeface="Arial Unicode MS" panose="020B0604020202020204" pitchFamily="34" charset="-122"/>
                          <a:cs typeface="Arial Unicode MS" panose="020B0604020202020204" pitchFamily="34" charset="-122"/>
                        </a:rPr>
                        <a:t>Fine</a:t>
                      </a:r>
                      <a:endParaRPr lang="zh-CN" altLang="en-US" dirty="0">
                        <a:solidFill>
                          <a:srgbClr val="00B050"/>
                        </a:solidFill>
                        <a:latin typeface="Arial Unicode MS" panose="020B0604020202020204" pitchFamily="34" charset="-122"/>
                        <a:ea typeface="Arial Unicode MS" panose="020B0604020202020204" pitchFamily="34" charset="-122"/>
                        <a:cs typeface="Arial Unicode MS" panose="020B0604020202020204" pitchFamily="34" charset="-122"/>
                      </a:endParaRPr>
                    </a:p>
                  </a:txBody>
                  <a:tcPr anchor="ctr"/>
                </a:tc>
              </a:tr>
            </a:tbl>
          </a:graphicData>
        </a:graphic>
      </p:graphicFrame>
      <p:pic>
        <p:nvPicPr>
          <p:cNvPr id="17" name="Picture 6" descr="http://www.legnanonews.com/img/smartphone_table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35407" y="3137717"/>
            <a:ext cx="812821" cy="812821"/>
          </a:xfrm>
          <a:prstGeom prst="rect">
            <a:avLst/>
          </a:prstGeom>
          <a:noFill/>
          <a:extLst>
            <a:ext uri="{909E8E84-426E-40DD-AFC4-6F175D3DCCD1}">
              <a14:hiddenFill xmlns:a14="http://schemas.microsoft.com/office/drawing/2010/main">
                <a:solidFill>
                  <a:srgbClr val="FFFFFF"/>
                </a:solidFill>
              </a14:hiddenFill>
            </a:ext>
          </a:extLst>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86992" y="2733176"/>
            <a:ext cx="1224223" cy="1584289"/>
          </a:xfrm>
          <a:prstGeom prst="rect">
            <a:avLst/>
          </a:prstGeom>
        </p:spPr>
      </p:pic>
      <p:cxnSp>
        <p:nvCxnSpPr>
          <p:cNvPr id="14" name="直接箭头连接符 13"/>
          <p:cNvCxnSpPr/>
          <p:nvPr/>
        </p:nvCxnSpPr>
        <p:spPr>
          <a:xfrm flipV="1">
            <a:off x="3451775" y="3361468"/>
            <a:ext cx="2210882" cy="12383"/>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6" name="直接箭头连接符 25"/>
          <p:cNvCxnSpPr/>
          <p:nvPr/>
        </p:nvCxnSpPr>
        <p:spPr>
          <a:xfrm flipV="1">
            <a:off x="3451775" y="3690241"/>
            <a:ext cx="2210882" cy="7279"/>
          </a:xfrm>
          <a:prstGeom prst="straightConnector1">
            <a:avLst/>
          </a:prstGeom>
          <a:ln w="3810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7" name="文本框 26"/>
          <p:cNvSpPr txBox="1"/>
          <p:nvPr/>
        </p:nvSpPr>
        <p:spPr>
          <a:xfrm>
            <a:off x="3508156" y="2899803"/>
            <a:ext cx="2098119" cy="461665"/>
          </a:xfrm>
          <a:prstGeom prst="rect">
            <a:avLst/>
          </a:prstGeom>
          <a:noFill/>
        </p:spPr>
        <p:txBody>
          <a:bodyPr wrap="square" rtlCol="0">
            <a:spAutoFit/>
          </a:bodyPr>
          <a:lstStyle/>
          <a:p>
            <a:r>
              <a:rPr lang="en-US" altLang="zh-CN" sz="2400" b="1" dirty="0" smtClean="0">
                <a:latin typeface="Arial Unicode MS" panose="020B0604020202020204" pitchFamily="34" charset="-122"/>
                <a:ea typeface="Arial Unicode MS" panose="020B0604020202020204" pitchFamily="34" charset="-122"/>
                <a:cs typeface="Arial Unicode MS" panose="020B0604020202020204" pitchFamily="34" charset="-122"/>
              </a:rPr>
              <a:t>authentication</a:t>
            </a:r>
            <a:endParaRPr lang="zh-CN" altLang="en-US" sz="2400" b="1"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28" name="矩形 27"/>
          <p:cNvSpPr/>
          <p:nvPr/>
        </p:nvSpPr>
        <p:spPr>
          <a:xfrm>
            <a:off x="4283563" y="3343577"/>
            <a:ext cx="547304" cy="707886"/>
          </a:xfrm>
          <a:prstGeom prst="rect">
            <a:avLst/>
          </a:prstGeom>
        </p:spPr>
        <p:txBody>
          <a:bodyPr wrap="square">
            <a:spAutoFit/>
          </a:bodyPr>
          <a:lstStyle/>
          <a:p>
            <a:r>
              <a:rPr lang="en-US" altLang="zh-CN" sz="4000" dirty="0" smtClean="0">
                <a:solidFill>
                  <a:srgbClr val="FF0000"/>
                </a:solidFill>
                <a:effectLst>
                  <a:outerShdw blurRad="38100" dist="38100" dir="2700000" algn="tl">
                    <a:srgbClr val="000000">
                      <a:alpha val="43137"/>
                    </a:srgbClr>
                  </a:outerShdw>
                </a:effectLst>
                <a:latin typeface="Arial Unicode MS" panose="020B0604020202020204" pitchFamily="34" charset="-122"/>
                <a:ea typeface="Arial Unicode MS" panose="020B0604020202020204" pitchFamily="34" charset="-122"/>
                <a:cs typeface="Arial Unicode MS" panose="020B0604020202020204" pitchFamily="34" charset="-122"/>
              </a:rPr>
              <a:t>X</a:t>
            </a:r>
            <a:endParaRPr lang="zh-CN" altLang="en-US" sz="3200" dirty="0">
              <a:solidFill>
                <a:srgbClr val="FF0000"/>
              </a:solidFill>
              <a:effectLst>
                <a:outerShdw blurRad="38100" dist="38100" dir="2700000" algn="tl">
                  <a:srgbClr val="000000">
                    <a:alpha val="43137"/>
                  </a:srgbClr>
                </a:outerShdw>
              </a:effectLst>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29" name="下箭头 28"/>
          <p:cNvSpPr/>
          <p:nvPr/>
        </p:nvSpPr>
        <p:spPr>
          <a:xfrm>
            <a:off x="3539041" y="4149626"/>
            <a:ext cx="2036348" cy="330200"/>
          </a:xfrm>
          <a:prstGeom prst="downArrow">
            <a:avLst/>
          </a:prstGeom>
          <a:solidFill>
            <a:srgbClr val="ABCFE2"/>
          </a:solidFill>
          <a:ln>
            <a:solidFill>
              <a:srgbClr val="ABCF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0" name="图片 29"/>
          <p:cNvPicPr>
            <a:picLocks noChangeAspect="1"/>
          </p:cNvPicPr>
          <p:nvPr/>
        </p:nvPicPr>
        <p:blipFill rotWithShape="1">
          <a:blip r:embed="rId5">
            <a:extLst>
              <a:ext uri="{28A0092B-C50C-407E-A947-70E740481C1C}">
                <a14:useLocalDpi xmlns:a14="http://schemas.microsoft.com/office/drawing/2010/main" val="0"/>
              </a:ext>
            </a:extLst>
          </a:blip>
          <a:srcRect l="10337" t="38399" r="9213" b="-93"/>
          <a:stretch/>
        </p:blipFill>
        <p:spPr>
          <a:xfrm>
            <a:off x="2490722" y="4704194"/>
            <a:ext cx="4269523" cy="1790088"/>
          </a:xfrm>
          <a:prstGeom prst="rect">
            <a:avLst/>
          </a:prstGeom>
        </p:spPr>
      </p:pic>
      <p:sp>
        <p:nvSpPr>
          <p:cNvPr id="31" name="文本框 30"/>
          <p:cNvSpPr txBox="1"/>
          <p:nvPr/>
        </p:nvSpPr>
        <p:spPr>
          <a:xfrm>
            <a:off x="4158845" y="6015220"/>
            <a:ext cx="2678455" cy="584775"/>
          </a:xfrm>
          <a:prstGeom prst="rect">
            <a:avLst/>
          </a:prstGeom>
          <a:noFill/>
        </p:spPr>
        <p:txBody>
          <a:bodyPr wrap="square" rtlCol="0">
            <a:spAutoFit/>
          </a:bodyPr>
          <a:lstStyle/>
          <a:p>
            <a:r>
              <a:rPr lang="en-US" altLang="zh-CN" sz="3200" b="1" dirty="0" smtClean="0">
                <a:latin typeface="Chiller" panose="04020404031007020602" pitchFamily="82" charset="0"/>
                <a:ea typeface="Arial Unicode MS" panose="020B0604020202020204" pitchFamily="34" charset="-122"/>
                <a:cs typeface="Arial Unicode MS" panose="020B0604020202020204" pitchFamily="34" charset="-122"/>
              </a:rPr>
              <a:t>Fake Base Stations</a:t>
            </a:r>
            <a:endParaRPr lang="zh-CN" altLang="en-US" sz="3200" b="1" dirty="0">
              <a:latin typeface="Chiller" panose="04020404031007020602" pitchFamily="82" charset="0"/>
              <a:ea typeface="Arial Unicode MS" panose="020B0604020202020204" pitchFamily="34" charset="-122"/>
              <a:cs typeface="Arial Unicode MS" panose="020B0604020202020204" pitchFamily="34" charset="-122"/>
            </a:endParaRPr>
          </a:p>
        </p:txBody>
      </p:sp>
    </p:spTree>
    <p:extLst>
      <p:ext uri="{BB962C8B-B14F-4D97-AF65-F5344CB8AC3E}">
        <p14:creationId xmlns:p14="http://schemas.microsoft.com/office/powerpoint/2010/main" val="485608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up)">
                                      <p:cBhvr>
                                        <p:cTn id="7" dur="500"/>
                                        <p:tgtEl>
                                          <p:spTgt spid="29"/>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ipe(up)">
                                      <p:cBhvr>
                                        <p:cTn id="11" dur="500"/>
                                        <p:tgtEl>
                                          <p:spTgt spid="30"/>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barn(inVertical)">
                                      <p:cBhvr>
                                        <p:cTn id="14" dur="500"/>
                                        <p:tgtEl>
                                          <p:spTgt spid="31"/>
                                        </p:tgtEl>
                                      </p:cBhvr>
                                    </p:animEffect>
                                  </p:childTnLst>
                                </p:cTn>
                              </p:par>
                            </p:childTnLst>
                          </p:cTn>
                        </p:par>
                        <p:par>
                          <p:cTn id="15" fill="hold">
                            <p:stCondLst>
                              <p:cond delay="1000"/>
                            </p:stCondLst>
                            <p:childTnLst>
                              <p:par>
                                <p:cTn id="16" presetID="32" presetClass="emph" presetSubtype="0" fill="hold" grpId="1" nodeType="afterEffect">
                                  <p:stCondLst>
                                    <p:cond delay="0"/>
                                  </p:stCondLst>
                                  <p:childTnLst>
                                    <p:animRot by="120000">
                                      <p:cBhvr>
                                        <p:cTn id="17" dur="100" fill="hold">
                                          <p:stCondLst>
                                            <p:cond delay="0"/>
                                          </p:stCondLst>
                                        </p:cTn>
                                        <p:tgtEl>
                                          <p:spTgt spid="31"/>
                                        </p:tgtEl>
                                        <p:attrNameLst>
                                          <p:attrName>r</p:attrName>
                                        </p:attrNameLst>
                                      </p:cBhvr>
                                    </p:animRot>
                                    <p:animRot by="-240000">
                                      <p:cBhvr>
                                        <p:cTn id="18" dur="200" fill="hold">
                                          <p:stCondLst>
                                            <p:cond delay="200"/>
                                          </p:stCondLst>
                                        </p:cTn>
                                        <p:tgtEl>
                                          <p:spTgt spid="31"/>
                                        </p:tgtEl>
                                        <p:attrNameLst>
                                          <p:attrName>r</p:attrName>
                                        </p:attrNameLst>
                                      </p:cBhvr>
                                    </p:animRot>
                                    <p:animRot by="240000">
                                      <p:cBhvr>
                                        <p:cTn id="19" dur="200" fill="hold">
                                          <p:stCondLst>
                                            <p:cond delay="400"/>
                                          </p:stCondLst>
                                        </p:cTn>
                                        <p:tgtEl>
                                          <p:spTgt spid="31"/>
                                        </p:tgtEl>
                                        <p:attrNameLst>
                                          <p:attrName>r</p:attrName>
                                        </p:attrNameLst>
                                      </p:cBhvr>
                                    </p:animRot>
                                    <p:animRot by="-240000">
                                      <p:cBhvr>
                                        <p:cTn id="20" dur="200" fill="hold">
                                          <p:stCondLst>
                                            <p:cond delay="600"/>
                                          </p:stCondLst>
                                        </p:cTn>
                                        <p:tgtEl>
                                          <p:spTgt spid="31"/>
                                        </p:tgtEl>
                                        <p:attrNameLst>
                                          <p:attrName>r</p:attrName>
                                        </p:attrNameLst>
                                      </p:cBhvr>
                                    </p:animRot>
                                    <p:animRot by="120000">
                                      <p:cBhvr>
                                        <p:cTn id="21" dur="200" fill="hold">
                                          <p:stCondLst>
                                            <p:cond delay="8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1" grpId="0"/>
      <p:bldP spid="31"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523CE5A3-3300-4D41-99A4-0032E3512D03}" type="slidenum">
              <a:rPr lang="zh-CN" altLang="en-US" smtClean="0"/>
              <a:t>6</a:t>
            </a:fld>
            <a:endParaRPr lang="zh-CN" altLang="en-US"/>
          </a:p>
        </p:txBody>
      </p:sp>
      <p:sp>
        <p:nvSpPr>
          <p:cNvPr id="5" name="矩形 4"/>
          <p:cNvSpPr/>
          <p:nvPr/>
        </p:nvSpPr>
        <p:spPr>
          <a:xfrm>
            <a:off x="3137185" y="200834"/>
            <a:ext cx="2869696" cy="707886"/>
          </a:xfrm>
          <a:prstGeom prst="rect">
            <a:avLst/>
          </a:prstGeom>
        </p:spPr>
        <p:txBody>
          <a:bodyPr wrap="none">
            <a:spAutoFit/>
          </a:bodyPr>
          <a:lstStyle/>
          <a:p>
            <a:pPr algn="ctr"/>
            <a:r>
              <a:rPr lang="en-US" altLang="zh-CN" sz="4000" dirty="0" smtClean="0">
                <a:solidFill>
                  <a:srgbClr val="C00000"/>
                </a:solidFill>
                <a:latin typeface="微软雅黑" panose="020B0503020204020204" pitchFamily="34" charset="-122"/>
                <a:ea typeface="微软雅黑" panose="020B0503020204020204" pitchFamily="34" charset="-122"/>
              </a:rPr>
              <a:t>FBS Carrier</a:t>
            </a:r>
            <a:endParaRPr lang="zh-CN" altLang="en-US" sz="4000" dirty="0">
              <a:solidFill>
                <a:srgbClr val="C00000"/>
              </a:solidFill>
              <a:latin typeface="微软雅黑" panose="020B0503020204020204" pitchFamily="34" charset="-122"/>
              <a:ea typeface="微软雅黑" panose="020B0503020204020204" pitchFamily="34" charset="-122"/>
            </a:endParaRPr>
          </a:p>
        </p:txBody>
      </p:sp>
      <p:pic>
        <p:nvPicPr>
          <p:cNvPr id="1026" name="Picture 2" descr="http://zj.sinaimg.cn/2013/1125/U9458P1134DT2013112509452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3770" y="1288376"/>
            <a:ext cx="3155700" cy="20999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epaper.xxsb.com/ueditor/jsp/upload/image/20160104/1451873113590025994.jpg"/>
          <p:cNvPicPr>
            <a:picLocks noChangeAspect="1" noChangeArrowheads="1"/>
          </p:cNvPicPr>
          <p:nvPr/>
        </p:nvPicPr>
        <p:blipFill rotWithShape="1">
          <a:blip r:embed="rId4">
            <a:extLst>
              <a:ext uri="{28A0092B-C50C-407E-A947-70E740481C1C}">
                <a14:useLocalDpi xmlns:a14="http://schemas.microsoft.com/office/drawing/2010/main" val="0"/>
              </a:ext>
            </a:extLst>
          </a:blip>
          <a:srcRect l="14205"/>
          <a:stretch/>
        </p:blipFill>
        <p:spPr bwMode="auto">
          <a:xfrm>
            <a:off x="960562" y="4080468"/>
            <a:ext cx="3155700" cy="206647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imgnews.gmw.cn/attachement/jpg/site2/20160105/2790680544344099778.jpg"/>
          <p:cNvPicPr>
            <a:picLocks noChangeAspect="1" noChangeArrowheads="1"/>
          </p:cNvPicPr>
          <p:nvPr/>
        </p:nvPicPr>
        <p:blipFill rotWithShape="1">
          <a:blip r:embed="rId5">
            <a:extLst>
              <a:ext uri="{28A0092B-C50C-407E-A947-70E740481C1C}">
                <a14:useLocalDpi xmlns:a14="http://schemas.microsoft.com/office/drawing/2010/main" val="0"/>
              </a:ext>
            </a:extLst>
          </a:blip>
          <a:srcRect l="7975" t="19155" r="21823"/>
          <a:stretch/>
        </p:blipFill>
        <p:spPr bwMode="auto">
          <a:xfrm>
            <a:off x="4983770" y="3919333"/>
            <a:ext cx="3166855" cy="2388741"/>
          </a:xfrm>
          <a:prstGeom prst="rect">
            <a:avLst/>
          </a:prstGeom>
          <a:noFill/>
          <a:extLst>
            <a:ext uri="{909E8E84-426E-40DD-AFC4-6F175D3DCCD1}">
              <a14:hiddenFill xmlns:a14="http://schemas.microsoft.com/office/drawing/2010/main">
                <a:solidFill>
                  <a:srgbClr val="FFFFFF"/>
                </a:solidFill>
              </a14:hiddenFill>
            </a:ext>
          </a:extLst>
        </p:spPr>
      </p:pic>
      <p:cxnSp>
        <p:nvCxnSpPr>
          <p:cNvPr id="9" name="直接箭头连接符 8"/>
          <p:cNvCxnSpPr/>
          <p:nvPr/>
        </p:nvCxnSpPr>
        <p:spPr>
          <a:xfrm flipH="1" flipV="1">
            <a:off x="3698697" y="5147353"/>
            <a:ext cx="2717514" cy="390419"/>
          </a:xfrm>
          <a:prstGeom prst="straightConnector1">
            <a:avLst/>
          </a:prstGeom>
          <a:ln w="3810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pic>
        <p:nvPicPr>
          <p:cNvPr id="2" name="Picture 2" descr="stingray imsi catcher 的图像结果"/>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5832" y="1184008"/>
            <a:ext cx="3220222" cy="2299569"/>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49947" y="1420054"/>
            <a:ext cx="1319565" cy="740987"/>
          </a:xfrm>
          <a:prstGeom prst="rect">
            <a:avLst/>
          </a:prstGeom>
        </p:spPr>
      </p:pic>
      <p:cxnSp>
        <p:nvCxnSpPr>
          <p:cNvPr id="12" name="直接箭头连接符 11"/>
          <p:cNvCxnSpPr/>
          <p:nvPr/>
        </p:nvCxnSpPr>
        <p:spPr>
          <a:xfrm flipH="1">
            <a:off x="2385391" y="1928191"/>
            <a:ext cx="924339" cy="405601"/>
          </a:xfrm>
          <a:prstGeom prst="straightConnector1">
            <a:avLst/>
          </a:prstGeom>
          <a:ln w="38100">
            <a:solidFill>
              <a:srgbClr val="0070C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1" name="圆角矩形标注 10"/>
          <p:cNvSpPr/>
          <p:nvPr/>
        </p:nvSpPr>
        <p:spPr>
          <a:xfrm>
            <a:off x="6060345" y="1422607"/>
            <a:ext cx="2160200" cy="755865"/>
          </a:xfrm>
          <a:prstGeom prst="wedgeRoundRectCallout">
            <a:avLst>
              <a:gd name="adj1" fmla="val -42920"/>
              <a:gd name="adj2" fmla="val 11810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smtClean="0"/>
              <a:t>Very high signal strength</a:t>
            </a:r>
            <a:endParaRPr lang="zh-CN" altLang="en-US" sz="2400" dirty="0"/>
          </a:p>
        </p:txBody>
      </p:sp>
    </p:spTree>
    <p:extLst>
      <p:ext uri="{BB962C8B-B14F-4D97-AF65-F5344CB8AC3E}">
        <p14:creationId xmlns:p14="http://schemas.microsoft.com/office/powerpoint/2010/main" val="12148196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523CE5A3-3300-4D41-99A4-0032E3512D03}" type="slidenum">
              <a:rPr lang="zh-CN" altLang="en-US" smtClean="0"/>
              <a:t>7</a:t>
            </a:fld>
            <a:endParaRPr lang="zh-CN" altLang="en-US"/>
          </a:p>
        </p:txBody>
      </p:sp>
      <p:sp>
        <p:nvSpPr>
          <p:cNvPr id="6" name="矩形 5"/>
          <p:cNvSpPr/>
          <p:nvPr/>
        </p:nvSpPr>
        <p:spPr>
          <a:xfrm>
            <a:off x="1658205" y="200834"/>
            <a:ext cx="5827622" cy="707886"/>
          </a:xfrm>
          <a:prstGeom prst="rect">
            <a:avLst/>
          </a:prstGeom>
        </p:spPr>
        <p:txBody>
          <a:bodyPr wrap="none">
            <a:spAutoFit/>
          </a:bodyPr>
          <a:lstStyle/>
          <a:p>
            <a:pPr algn="ctr"/>
            <a:r>
              <a:rPr lang="en-US" altLang="zh-CN" sz="4000" dirty="0" smtClean="0">
                <a:solidFill>
                  <a:srgbClr val="C00000"/>
                </a:solidFill>
                <a:latin typeface="微软雅黑" panose="020B0503020204020204" pitchFamily="34" charset="-122"/>
                <a:ea typeface="微软雅黑" panose="020B0503020204020204" pitchFamily="34" charset="-122"/>
              </a:rPr>
              <a:t>Fake Base Station (FBS)</a:t>
            </a:r>
            <a:endParaRPr lang="zh-CN" altLang="en-US" sz="4000" dirty="0">
              <a:solidFill>
                <a:srgbClr val="C00000"/>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3"/>
          <a:stretch>
            <a:fillRect/>
          </a:stretch>
        </p:blipFill>
        <p:spPr>
          <a:xfrm>
            <a:off x="4016943" y="1193865"/>
            <a:ext cx="4888859" cy="4895697"/>
          </a:xfrm>
          <a:prstGeom prst="rect">
            <a:avLst/>
          </a:prstGeom>
        </p:spPr>
      </p:pic>
      <p:pic>
        <p:nvPicPr>
          <p:cNvPr id="3" name="图片 2"/>
          <p:cNvPicPr>
            <a:picLocks noChangeAspect="1"/>
          </p:cNvPicPr>
          <p:nvPr/>
        </p:nvPicPr>
        <p:blipFill>
          <a:blip r:embed="rId4"/>
          <a:stretch>
            <a:fillRect/>
          </a:stretch>
        </p:blipFill>
        <p:spPr>
          <a:xfrm>
            <a:off x="482885" y="2102637"/>
            <a:ext cx="4505705" cy="3866654"/>
          </a:xfrm>
          <a:prstGeom prst="rect">
            <a:avLst/>
          </a:prstGeom>
        </p:spPr>
      </p:pic>
    </p:spTree>
    <p:extLst>
      <p:ext uri="{BB962C8B-B14F-4D97-AF65-F5344CB8AC3E}">
        <p14:creationId xmlns:p14="http://schemas.microsoft.com/office/powerpoint/2010/main" val="17882629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523CE5A3-3300-4D41-99A4-0032E3512D03}" type="slidenum">
              <a:rPr lang="zh-CN" altLang="en-US" smtClean="0"/>
              <a:t>8</a:t>
            </a:fld>
            <a:endParaRPr lang="zh-CN" altLang="en-US"/>
          </a:p>
        </p:txBody>
      </p:sp>
      <p:sp>
        <p:nvSpPr>
          <p:cNvPr id="5" name="矩形 4"/>
          <p:cNvSpPr/>
          <p:nvPr/>
        </p:nvSpPr>
        <p:spPr>
          <a:xfrm>
            <a:off x="1141851" y="200834"/>
            <a:ext cx="6860340" cy="707886"/>
          </a:xfrm>
          <a:prstGeom prst="rect">
            <a:avLst/>
          </a:prstGeom>
        </p:spPr>
        <p:txBody>
          <a:bodyPr wrap="none">
            <a:spAutoFit/>
          </a:bodyPr>
          <a:lstStyle/>
          <a:p>
            <a:pPr algn="ctr"/>
            <a:r>
              <a:rPr lang="en-US" altLang="zh-CN" sz="4000" dirty="0" smtClean="0">
                <a:solidFill>
                  <a:srgbClr val="C00000"/>
                </a:solidFill>
                <a:latin typeface="微软雅黑" panose="020B0503020204020204" pitchFamily="34" charset="-122"/>
                <a:ea typeface="微软雅黑" panose="020B0503020204020204" pitchFamily="34" charset="-122"/>
              </a:rPr>
              <a:t>FBS</a:t>
            </a:r>
            <a:r>
              <a:rPr lang="en-US" altLang="zh-CN" sz="4000" dirty="0">
                <a:solidFill>
                  <a:srgbClr val="C00000"/>
                </a:solidFill>
                <a:latin typeface="微软雅黑" panose="020B0503020204020204" pitchFamily="34" charset="-122"/>
                <a:ea typeface="微软雅黑" panose="020B0503020204020204" pitchFamily="34" charset="-122"/>
              </a:rPr>
              <a:t> </a:t>
            </a:r>
            <a:r>
              <a:rPr lang="en-US" altLang="zh-CN" sz="4000" dirty="0" smtClean="0">
                <a:solidFill>
                  <a:srgbClr val="C00000"/>
                </a:solidFill>
                <a:latin typeface="微软雅黑" panose="020B0503020204020204" pitchFamily="34" charset="-122"/>
                <a:ea typeface="微软雅黑" panose="020B0503020204020204" pitchFamily="34" charset="-122"/>
              </a:rPr>
              <a:t>Attack on GSM Phones</a:t>
            </a:r>
            <a:endParaRPr lang="zh-CN" altLang="en-US" sz="4000" dirty="0">
              <a:solidFill>
                <a:srgbClr val="C00000"/>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3"/>
          <a:stretch>
            <a:fillRect/>
          </a:stretch>
        </p:blipFill>
        <p:spPr>
          <a:xfrm>
            <a:off x="931091" y="1416453"/>
            <a:ext cx="986937" cy="1352431"/>
          </a:xfrm>
          <a:prstGeom prst="rect">
            <a:avLst/>
          </a:prstGeom>
        </p:spPr>
      </p:pic>
      <p:pic>
        <p:nvPicPr>
          <p:cNvPr id="7" name="图片 6"/>
          <p:cNvPicPr>
            <a:picLocks noChangeAspect="1"/>
          </p:cNvPicPr>
          <p:nvPr/>
        </p:nvPicPr>
        <p:blipFill>
          <a:blip r:embed="rId3"/>
          <a:stretch>
            <a:fillRect/>
          </a:stretch>
        </p:blipFill>
        <p:spPr>
          <a:xfrm>
            <a:off x="931090" y="4681923"/>
            <a:ext cx="986937" cy="1352431"/>
          </a:xfrm>
          <a:prstGeom prst="rect">
            <a:avLst/>
          </a:prstGeom>
        </p:spPr>
      </p:pic>
      <p:pic>
        <p:nvPicPr>
          <p:cNvPr id="8" name="图片 7"/>
          <p:cNvPicPr>
            <a:picLocks noChangeAspect="1"/>
          </p:cNvPicPr>
          <p:nvPr/>
        </p:nvPicPr>
        <p:blipFill>
          <a:blip r:embed="rId3"/>
          <a:stretch>
            <a:fillRect/>
          </a:stretch>
        </p:blipFill>
        <p:spPr>
          <a:xfrm>
            <a:off x="7114422" y="1416453"/>
            <a:ext cx="986937" cy="1352431"/>
          </a:xfrm>
          <a:prstGeom prst="rect">
            <a:avLst/>
          </a:prstGeom>
        </p:spPr>
      </p:pic>
      <p:pic>
        <p:nvPicPr>
          <p:cNvPr id="10" name="图片 9"/>
          <p:cNvPicPr>
            <a:picLocks noChangeAspect="1"/>
          </p:cNvPicPr>
          <p:nvPr/>
        </p:nvPicPr>
        <p:blipFill>
          <a:blip r:embed="rId4"/>
          <a:stretch>
            <a:fillRect/>
          </a:stretch>
        </p:blipFill>
        <p:spPr>
          <a:xfrm>
            <a:off x="7114422" y="4681923"/>
            <a:ext cx="986938" cy="1352432"/>
          </a:xfrm>
          <a:prstGeom prst="rect">
            <a:avLst/>
          </a:prstGeom>
        </p:spPr>
      </p:pic>
      <p:pic>
        <p:nvPicPr>
          <p:cNvPr id="12" name="图片 11"/>
          <p:cNvPicPr>
            <a:picLocks noChangeAspect="1"/>
          </p:cNvPicPr>
          <p:nvPr/>
        </p:nvPicPr>
        <p:blipFill>
          <a:blip r:embed="rId5"/>
          <a:stretch>
            <a:fillRect/>
          </a:stretch>
        </p:blipFill>
        <p:spPr>
          <a:xfrm>
            <a:off x="4114034" y="3237205"/>
            <a:ext cx="781040" cy="1150194"/>
          </a:xfrm>
          <a:prstGeom prst="rect">
            <a:avLst/>
          </a:prstGeom>
        </p:spPr>
      </p:pic>
      <p:sp>
        <p:nvSpPr>
          <p:cNvPr id="2" name="左右箭头 1"/>
          <p:cNvSpPr/>
          <p:nvPr/>
        </p:nvSpPr>
        <p:spPr>
          <a:xfrm rot="1924709">
            <a:off x="1509615" y="2811653"/>
            <a:ext cx="2862601" cy="263387"/>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1" name="直接箭头连接符 10"/>
          <p:cNvCxnSpPr/>
          <p:nvPr/>
        </p:nvCxnSpPr>
        <p:spPr>
          <a:xfrm>
            <a:off x="4798530" y="4076072"/>
            <a:ext cx="2462007" cy="1456005"/>
          </a:xfrm>
          <a:prstGeom prst="straightConnector1">
            <a:avLst/>
          </a:prstGeom>
          <a:ln w="381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3" name="文本框 12"/>
          <p:cNvSpPr txBox="1"/>
          <p:nvPr/>
        </p:nvSpPr>
        <p:spPr>
          <a:xfrm>
            <a:off x="2426708" y="1823417"/>
            <a:ext cx="1873435" cy="830997"/>
          </a:xfrm>
          <a:prstGeom prst="rect">
            <a:avLst/>
          </a:prstGeom>
          <a:noFill/>
        </p:spPr>
        <p:txBody>
          <a:bodyPr wrap="square" rtlCol="0">
            <a:spAutoFit/>
          </a:bodyPr>
          <a:lstStyle/>
          <a:p>
            <a:r>
              <a:rPr lang="en-US" altLang="zh-CN" sz="2400" dirty="0" smtClean="0">
                <a:solidFill>
                  <a:srgbClr val="0070C0"/>
                </a:solidFill>
                <a:latin typeface="Arial Unicode MS" panose="020B0604020202020204" pitchFamily="34" charset="-122"/>
                <a:ea typeface="Arial Unicode MS" panose="020B0604020202020204" pitchFamily="34" charset="-122"/>
                <a:cs typeface="Arial Unicode MS" panose="020B0604020202020204" pitchFamily="34" charset="-122"/>
              </a:rPr>
              <a:t>Current Connection</a:t>
            </a:r>
            <a:endParaRPr lang="zh-CN" altLang="en-US" sz="2400" dirty="0">
              <a:solidFill>
                <a:srgbClr val="0070C0"/>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14" name="文本框 13"/>
          <p:cNvSpPr txBox="1"/>
          <p:nvPr/>
        </p:nvSpPr>
        <p:spPr>
          <a:xfrm>
            <a:off x="5261702" y="4996861"/>
            <a:ext cx="1419368" cy="830997"/>
          </a:xfrm>
          <a:prstGeom prst="rect">
            <a:avLst/>
          </a:prstGeom>
          <a:noFill/>
        </p:spPr>
        <p:txBody>
          <a:bodyPr wrap="square" rtlCol="0">
            <a:spAutoFit/>
          </a:bodyPr>
          <a:lstStyle/>
          <a:p>
            <a:r>
              <a:rPr lang="en-US" altLang="zh-CN" sz="2400" dirty="0" smtClean="0">
                <a:solidFill>
                  <a:srgbClr val="FF0000"/>
                </a:solidFill>
                <a:latin typeface="Arial Unicode MS" panose="020B0604020202020204" pitchFamily="34" charset="-122"/>
                <a:ea typeface="Arial Unicode MS" panose="020B0604020202020204" pitchFamily="34" charset="-122"/>
                <a:cs typeface="Arial Unicode MS" panose="020B0604020202020204" pitchFamily="34" charset="-122"/>
              </a:rPr>
              <a:t>Location Update</a:t>
            </a:r>
            <a:endParaRPr lang="zh-CN" altLang="en-US" sz="2400" dirty="0">
              <a:solidFill>
                <a:srgbClr val="FF0000"/>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15" name="圆角矩形标注 14"/>
          <p:cNvSpPr/>
          <p:nvPr/>
        </p:nvSpPr>
        <p:spPr>
          <a:xfrm>
            <a:off x="4732307" y="1911710"/>
            <a:ext cx="2276061" cy="1207604"/>
          </a:xfrm>
          <a:prstGeom prst="wedgeRoundRectCallout">
            <a:avLst>
              <a:gd name="adj1" fmla="val -50091"/>
              <a:gd name="adj2" fmla="val 6455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smtClean="0"/>
              <a:t>Which BS has the highest signal strength?</a:t>
            </a:r>
            <a:endParaRPr lang="zh-CN" altLang="en-US" sz="2400" dirty="0"/>
          </a:p>
        </p:txBody>
      </p:sp>
      <p:sp>
        <p:nvSpPr>
          <p:cNvPr id="18" name="文本框 17"/>
          <p:cNvSpPr txBox="1"/>
          <p:nvPr/>
        </p:nvSpPr>
        <p:spPr>
          <a:xfrm>
            <a:off x="711610" y="1019398"/>
            <a:ext cx="1425896" cy="461665"/>
          </a:xfrm>
          <a:prstGeom prst="rect">
            <a:avLst/>
          </a:prstGeom>
          <a:noFill/>
        </p:spPr>
        <p:txBody>
          <a:bodyPr wrap="square" rtlCol="0">
            <a:spAutoFit/>
          </a:bodyPr>
          <a:lstStyle/>
          <a:p>
            <a:r>
              <a:rPr lang="en-US" altLang="zh-CN" sz="2400" dirty="0" smtClean="0">
                <a:latin typeface="Arial Unicode MS" panose="020B0604020202020204" pitchFamily="34" charset="-122"/>
                <a:ea typeface="Arial Unicode MS" panose="020B0604020202020204" pitchFamily="34" charset="-122"/>
                <a:cs typeface="Arial Unicode MS" panose="020B0604020202020204" pitchFamily="34" charset="-122"/>
              </a:rPr>
              <a:t>- 70 </a:t>
            </a:r>
            <a:r>
              <a:rPr lang="en-US" altLang="zh-CN" sz="2400" dirty="0" err="1" smtClean="0">
                <a:latin typeface="Arial Unicode MS" panose="020B0604020202020204" pitchFamily="34" charset="-122"/>
                <a:ea typeface="Arial Unicode MS" panose="020B0604020202020204" pitchFamily="34" charset="-122"/>
                <a:cs typeface="Arial Unicode MS" panose="020B0604020202020204" pitchFamily="34" charset="-122"/>
              </a:rPr>
              <a:t>dBm</a:t>
            </a:r>
            <a:endParaRPr lang="zh-CN" altLang="en-US" sz="24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19" name="文本框 18"/>
          <p:cNvSpPr txBox="1"/>
          <p:nvPr/>
        </p:nvSpPr>
        <p:spPr>
          <a:xfrm>
            <a:off x="6871602" y="4292190"/>
            <a:ext cx="1425896" cy="461665"/>
          </a:xfrm>
          <a:prstGeom prst="rect">
            <a:avLst/>
          </a:prstGeom>
          <a:noFill/>
        </p:spPr>
        <p:txBody>
          <a:bodyPr wrap="square" rtlCol="0">
            <a:spAutoFit/>
          </a:bodyPr>
          <a:lstStyle/>
          <a:p>
            <a:r>
              <a:rPr lang="en-US" altLang="zh-CN" sz="2400" dirty="0" smtClean="0">
                <a:solidFill>
                  <a:srgbClr val="FF0000"/>
                </a:solidFill>
                <a:latin typeface="Arial Unicode MS" panose="020B0604020202020204" pitchFamily="34" charset="-122"/>
                <a:ea typeface="Arial Unicode MS" panose="020B0604020202020204" pitchFamily="34" charset="-122"/>
                <a:cs typeface="Arial Unicode MS" panose="020B0604020202020204" pitchFamily="34" charset="-122"/>
              </a:rPr>
              <a:t>- 30 </a:t>
            </a:r>
            <a:r>
              <a:rPr lang="en-US" altLang="zh-CN" sz="2400" dirty="0" err="1" smtClean="0">
                <a:solidFill>
                  <a:srgbClr val="FF0000"/>
                </a:solidFill>
                <a:latin typeface="Arial Unicode MS" panose="020B0604020202020204" pitchFamily="34" charset="-122"/>
                <a:ea typeface="Arial Unicode MS" panose="020B0604020202020204" pitchFamily="34" charset="-122"/>
                <a:cs typeface="Arial Unicode MS" panose="020B0604020202020204" pitchFamily="34" charset="-122"/>
              </a:rPr>
              <a:t>dBm</a:t>
            </a:r>
            <a:endParaRPr lang="zh-CN" altLang="en-US" sz="2400" dirty="0">
              <a:solidFill>
                <a:srgbClr val="FF0000"/>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20" name="文本框 19"/>
          <p:cNvSpPr txBox="1"/>
          <p:nvPr/>
        </p:nvSpPr>
        <p:spPr>
          <a:xfrm>
            <a:off x="711610" y="4291249"/>
            <a:ext cx="1425896" cy="461665"/>
          </a:xfrm>
          <a:prstGeom prst="rect">
            <a:avLst/>
          </a:prstGeom>
          <a:noFill/>
        </p:spPr>
        <p:txBody>
          <a:bodyPr wrap="square" rtlCol="0">
            <a:spAutoFit/>
          </a:bodyPr>
          <a:lstStyle/>
          <a:p>
            <a:r>
              <a:rPr lang="en-US" altLang="zh-CN" sz="2400" dirty="0" smtClean="0">
                <a:latin typeface="Arial Unicode MS" panose="020B0604020202020204" pitchFamily="34" charset="-122"/>
                <a:ea typeface="Arial Unicode MS" panose="020B0604020202020204" pitchFamily="34" charset="-122"/>
                <a:cs typeface="Arial Unicode MS" panose="020B0604020202020204" pitchFamily="34" charset="-122"/>
              </a:rPr>
              <a:t>- 60 </a:t>
            </a:r>
            <a:r>
              <a:rPr lang="en-US" altLang="zh-CN" sz="2400" dirty="0" err="1" smtClean="0">
                <a:latin typeface="Arial Unicode MS" panose="020B0604020202020204" pitchFamily="34" charset="-122"/>
                <a:ea typeface="Arial Unicode MS" panose="020B0604020202020204" pitchFamily="34" charset="-122"/>
                <a:cs typeface="Arial Unicode MS" panose="020B0604020202020204" pitchFamily="34" charset="-122"/>
              </a:rPr>
              <a:t>dBm</a:t>
            </a:r>
            <a:endParaRPr lang="zh-CN" altLang="en-US" sz="24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21" name="文本框 20"/>
          <p:cNvSpPr txBox="1"/>
          <p:nvPr/>
        </p:nvSpPr>
        <p:spPr>
          <a:xfrm>
            <a:off x="6681070" y="1014791"/>
            <a:ext cx="1687816" cy="461665"/>
          </a:xfrm>
          <a:prstGeom prst="rect">
            <a:avLst/>
          </a:prstGeom>
          <a:noFill/>
        </p:spPr>
        <p:txBody>
          <a:bodyPr wrap="square" rtlCol="0">
            <a:spAutoFit/>
          </a:bodyPr>
          <a:lstStyle/>
          <a:p>
            <a:r>
              <a:rPr lang="en-US" altLang="zh-CN" sz="2400" dirty="0" smtClean="0">
                <a:latin typeface="Arial Unicode MS" panose="020B0604020202020204" pitchFamily="34" charset="-122"/>
                <a:ea typeface="Arial Unicode MS" panose="020B0604020202020204" pitchFamily="34" charset="-122"/>
                <a:cs typeface="Arial Unicode MS" panose="020B0604020202020204" pitchFamily="34" charset="-122"/>
              </a:rPr>
              <a:t>- 100 </a:t>
            </a:r>
            <a:r>
              <a:rPr lang="en-US" altLang="zh-CN" sz="2400" dirty="0" err="1" smtClean="0">
                <a:latin typeface="Arial Unicode MS" panose="020B0604020202020204" pitchFamily="34" charset="-122"/>
                <a:ea typeface="Arial Unicode MS" panose="020B0604020202020204" pitchFamily="34" charset="-122"/>
                <a:cs typeface="Arial Unicode MS" panose="020B0604020202020204" pitchFamily="34" charset="-122"/>
              </a:rPr>
              <a:t>dBm</a:t>
            </a:r>
            <a:endParaRPr lang="zh-CN" altLang="en-US" sz="24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22" name="圆角矩形标注 21"/>
          <p:cNvSpPr/>
          <p:nvPr/>
        </p:nvSpPr>
        <p:spPr>
          <a:xfrm>
            <a:off x="2249565" y="4289983"/>
            <a:ext cx="2067785" cy="1207604"/>
          </a:xfrm>
          <a:prstGeom prst="wedgeRoundRectCallout">
            <a:avLst>
              <a:gd name="adj1" fmla="val 44066"/>
              <a:gd name="adj2" fmla="val -6263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smtClean="0"/>
              <a:t>I may have to switch my BS connection …</a:t>
            </a:r>
            <a:endParaRPr lang="zh-CN" altLang="en-US" sz="2400" dirty="0"/>
          </a:p>
        </p:txBody>
      </p:sp>
      <p:sp>
        <p:nvSpPr>
          <p:cNvPr id="23" name="文本框 22"/>
          <p:cNvSpPr txBox="1"/>
          <p:nvPr/>
        </p:nvSpPr>
        <p:spPr>
          <a:xfrm>
            <a:off x="7191011" y="5922440"/>
            <a:ext cx="1008418" cy="461665"/>
          </a:xfrm>
          <a:prstGeom prst="rect">
            <a:avLst/>
          </a:prstGeom>
          <a:noFill/>
        </p:spPr>
        <p:txBody>
          <a:bodyPr wrap="square" rtlCol="0">
            <a:spAutoFit/>
          </a:bodyPr>
          <a:lstStyle/>
          <a:p>
            <a:r>
              <a:rPr lang="en-US" altLang="zh-CN" sz="2400" dirty="0" smtClean="0">
                <a:latin typeface="Arial Unicode MS" panose="020B0604020202020204" pitchFamily="34" charset="-122"/>
                <a:ea typeface="Arial Unicode MS" panose="020B0604020202020204" pitchFamily="34" charset="-122"/>
                <a:cs typeface="Arial Unicode MS" panose="020B0604020202020204" pitchFamily="34" charset="-122"/>
              </a:rPr>
              <a:t>GSM</a:t>
            </a:r>
            <a:endParaRPr lang="zh-CN" altLang="en-US" sz="24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24" name="矩形 23"/>
          <p:cNvSpPr/>
          <p:nvPr/>
        </p:nvSpPr>
        <p:spPr>
          <a:xfrm>
            <a:off x="6890994" y="4329422"/>
            <a:ext cx="1363154" cy="401326"/>
          </a:xfrm>
          <a:prstGeom prst="rect">
            <a:avLst/>
          </a:prstGeom>
          <a:solidFill>
            <a:schemeClr val="bg1">
              <a:alpha val="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16805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par>
                          <p:cTn id="26" fill="hold">
                            <p:stCondLst>
                              <p:cond delay="500"/>
                            </p:stCondLst>
                            <p:childTnLst>
                              <p:par>
                                <p:cTn id="27" presetID="32" presetClass="emph" presetSubtype="0" fill="hold" grpId="1" nodeType="afterEffect">
                                  <p:stCondLst>
                                    <p:cond delay="0"/>
                                  </p:stCondLst>
                                  <p:childTnLst>
                                    <p:animRot by="120000">
                                      <p:cBhvr>
                                        <p:cTn id="28" dur="100" fill="hold">
                                          <p:stCondLst>
                                            <p:cond delay="0"/>
                                          </p:stCondLst>
                                        </p:cTn>
                                        <p:tgtEl>
                                          <p:spTgt spid="24"/>
                                        </p:tgtEl>
                                        <p:attrNameLst>
                                          <p:attrName>r</p:attrName>
                                        </p:attrNameLst>
                                      </p:cBhvr>
                                    </p:animRot>
                                    <p:animRot by="-240000">
                                      <p:cBhvr>
                                        <p:cTn id="29" dur="200" fill="hold">
                                          <p:stCondLst>
                                            <p:cond delay="200"/>
                                          </p:stCondLst>
                                        </p:cTn>
                                        <p:tgtEl>
                                          <p:spTgt spid="24"/>
                                        </p:tgtEl>
                                        <p:attrNameLst>
                                          <p:attrName>r</p:attrName>
                                        </p:attrNameLst>
                                      </p:cBhvr>
                                    </p:animRot>
                                    <p:animRot by="240000">
                                      <p:cBhvr>
                                        <p:cTn id="30" dur="200" fill="hold">
                                          <p:stCondLst>
                                            <p:cond delay="400"/>
                                          </p:stCondLst>
                                        </p:cTn>
                                        <p:tgtEl>
                                          <p:spTgt spid="24"/>
                                        </p:tgtEl>
                                        <p:attrNameLst>
                                          <p:attrName>r</p:attrName>
                                        </p:attrNameLst>
                                      </p:cBhvr>
                                    </p:animRot>
                                    <p:animRot by="-240000">
                                      <p:cBhvr>
                                        <p:cTn id="31" dur="200" fill="hold">
                                          <p:stCondLst>
                                            <p:cond delay="600"/>
                                          </p:stCondLst>
                                        </p:cTn>
                                        <p:tgtEl>
                                          <p:spTgt spid="24"/>
                                        </p:tgtEl>
                                        <p:attrNameLst>
                                          <p:attrName>r</p:attrName>
                                        </p:attrNameLst>
                                      </p:cBhvr>
                                    </p:animRot>
                                    <p:animRot by="120000">
                                      <p:cBhvr>
                                        <p:cTn id="32" dur="200" fill="hold">
                                          <p:stCondLst>
                                            <p:cond delay="800"/>
                                          </p:stCondLst>
                                        </p:cTn>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22" grpId="0" animBg="1"/>
      <p:bldP spid="24" grpId="0" animBg="1"/>
      <p:bldP spid="24"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523CE5A3-3300-4D41-99A4-0032E3512D03}" type="slidenum">
              <a:rPr lang="zh-CN" altLang="en-US" smtClean="0"/>
              <a:t>9</a:t>
            </a:fld>
            <a:endParaRPr lang="zh-CN" altLang="en-US"/>
          </a:p>
        </p:txBody>
      </p:sp>
      <p:sp>
        <p:nvSpPr>
          <p:cNvPr id="5" name="矩形 4"/>
          <p:cNvSpPr/>
          <p:nvPr/>
        </p:nvSpPr>
        <p:spPr>
          <a:xfrm>
            <a:off x="1141851" y="200834"/>
            <a:ext cx="6860340" cy="707886"/>
          </a:xfrm>
          <a:prstGeom prst="rect">
            <a:avLst/>
          </a:prstGeom>
        </p:spPr>
        <p:txBody>
          <a:bodyPr wrap="none">
            <a:spAutoFit/>
          </a:bodyPr>
          <a:lstStyle/>
          <a:p>
            <a:pPr algn="ctr"/>
            <a:r>
              <a:rPr lang="en-US" altLang="zh-CN" sz="4000" dirty="0" smtClean="0">
                <a:solidFill>
                  <a:srgbClr val="C00000"/>
                </a:solidFill>
                <a:latin typeface="微软雅黑" panose="020B0503020204020204" pitchFamily="34" charset="-122"/>
                <a:ea typeface="微软雅黑" panose="020B0503020204020204" pitchFamily="34" charset="-122"/>
              </a:rPr>
              <a:t>FBS</a:t>
            </a:r>
            <a:r>
              <a:rPr lang="en-US" altLang="zh-CN" sz="4000" dirty="0">
                <a:solidFill>
                  <a:srgbClr val="C00000"/>
                </a:solidFill>
                <a:latin typeface="微软雅黑" panose="020B0503020204020204" pitchFamily="34" charset="-122"/>
                <a:ea typeface="微软雅黑" panose="020B0503020204020204" pitchFamily="34" charset="-122"/>
              </a:rPr>
              <a:t> </a:t>
            </a:r>
            <a:r>
              <a:rPr lang="en-US" altLang="zh-CN" sz="4000" dirty="0" smtClean="0">
                <a:solidFill>
                  <a:srgbClr val="C00000"/>
                </a:solidFill>
                <a:latin typeface="微软雅黑" panose="020B0503020204020204" pitchFamily="34" charset="-122"/>
                <a:ea typeface="微软雅黑" panose="020B0503020204020204" pitchFamily="34" charset="-122"/>
              </a:rPr>
              <a:t>Attack on GSM Phones</a:t>
            </a:r>
            <a:endParaRPr lang="zh-CN" altLang="en-US" sz="4000" dirty="0">
              <a:solidFill>
                <a:srgbClr val="C00000"/>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3"/>
          <a:stretch>
            <a:fillRect/>
          </a:stretch>
        </p:blipFill>
        <p:spPr>
          <a:xfrm>
            <a:off x="931091" y="1416453"/>
            <a:ext cx="986937" cy="1352431"/>
          </a:xfrm>
          <a:prstGeom prst="rect">
            <a:avLst/>
          </a:prstGeom>
        </p:spPr>
      </p:pic>
      <p:pic>
        <p:nvPicPr>
          <p:cNvPr id="7" name="图片 6"/>
          <p:cNvPicPr>
            <a:picLocks noChangeAspect="1"/>
          </p:cNvPicPr>
          <p:nvPr/>
        </p:nvPicPr>
        <p:blipFill>
          <a:blip r:embed="rId3"/>
          <a:stretch>
            <a:fillRect/>
          </a:stretch>
        </p:blipFill>
        <p:spPr>
          <a:xfrm>
            <a:off x="931090" y="4681923"/>
            <a:ext cx="986937" cy="1352431"/>
          </a:xfrm>
          <a:prstGeom prst="rect">
            <a:avLst/>
          </a:prstGeom>
        </p:spPr>
      </p:pic>
      <p:pic>
        <p:nvPicPr>
          <p:cNvPr id="8" name="图片 7"/>
          <p:cNvPicPr>
            <a:picLocks noChangeAspect="1"/>
          </p:cNvPicPr>
          <p:nvPr/>
        </p:nvPicPr>
        <p:blipFill>
          <a:blip r:embed="rId3"/>
          <a:stretch>
            <a:fillRect/>
          </a:stretch>
        </p:blipFill>
        <p:spPr>
          <a:xfrm>
            <a:off x="7114422" y="1416453"/>
            <a:ext cx="986937" cy="1352431"/>
          </a:xfrm>
          <a:prstGeom prst="rect">
            <a:avLst/>
          </a:prstGeom>
        </p:spPr>
      </p:pic>
      <p:pic>
        <p:nvPicPr>
          <p:cNvPr id="10" name="图片 9"/>
          <p:cNvPicPr>
            <a:picLocks noChangeAspect="1"/>
          </p:cNvPicPr>
          <p:nvPr/>
        </p:nvPicPr>
        <p:blipFill>
          <a:blip r:embed="rId4"/>
          <a:stretch>
            <a:fillRect/>
          </a:stretch>
        </p:blipFill>
        <p:spPr>
          <a:xfrm>
            <a:off x="7114422" y="4681923"/>
            <a:ext cx="986938" cy="1352432"/>
          </a:xfrm>
          <a:prstGeom prst="rect">
            <a:avLst/>
          </a:prstGeom>
        </p:spPr>
      </p:pic>
      <p:pic>
        <p:nvPicPr>
          <p:cNvPr id="12" name="图片 11"/>
          <p:cNvPicPr>
            <a:picLocks noChangeAspect="1"/>
          </p:cNvPicPr>
          <p:nvPr/>
        </p:nvPicPr>
        <p:blipFill>
          <a:blip r:embed="rId5"/>
          <a:stretch>
            <a:fillRect/>
          </a:stretch>
        </p:blipFill>
        <p:spPr>
          <a:xfrm>
            <a:off x="4114034" y="3237205"/>
            <a:ext cx="781040" cy="1150194"/>
          </a:xfrm>
          <a:prstGeom prst="rect">
            <a:avLst/>
          </a:prstGeom>
        </p:spPr>
      </p:pic>
      <p:sp>
        <p:nvSpPr>
          <p:cNvPr id="16" name="左右箭头 15"/>
          <p:cNvSpPr/>
          <p:nvPr/>
        </p:nvSpPr>
        <p:spPr>
          <a:xfrm rot="1906079">
            <a:off x="4564484" y="4329385"/>
            <a:ext cx="2783850" cy="263387"/>
          </a:xfrm>
          <a:prstGeom prst="lef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p:cNvSpPr txBox="1"/>
          <p:nvPr/>
        </p:nvSpPr>
        <p:spPr>
          <a:xfrm>
            <a:off x="5544080" y="3693128"/>
            <a:ext cx="2561734" cy="461665"/>
          </a:xfrm>
          <a:prstGeom prst="rect">
            <a:avLst/>
          </a:prstGeom>
          <a:noFill/>
        </p:spPr>
        <p:txBody>
          <a:bodyPr wrap="square" rtlCol="0">
            <a:spAutoFit/>
          </a:bodyPr>
          <a:lstStyle/>
          <a:p>
            <a:r>
              <a:rPr lang="en-US" altLang="zh-CN" sz="2400" dirty="0" smtClean="0">
                <a:solidFill>
                  <a:srgbClr val="FF0000"/>
                </a:solidFill>
                <a:latin typeface="Arial Unicode MS" panose="020B0604020202020204" pitchFamily="34" charset="-122"/>
                <a:ea typeface="Arial Unicode MS" panose="020B0604020202020204" pitchFamily="34" charset="-122"/>
                <a:cs typeface="Arial Unicode MS" panose="020B0604020202020204" pitchFamily="34" charset="-122"/>
              </a:rPr>
              <a:t>New Connection</a:t>
            </a:r>
            <a:endParaRPr lang="zh-CN" altLang="en-US" sz="2400" dirty="0">
              <a:solidFill>
                <a:srgbClr val="FF0000"/>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18" name="文本框 17"/>
          <p:cNvSpPr txBox="1"/>
          <p:nvPr/>
        </p:nvSpPr>
        <p:spPr>
          <a:xfrm>
            <a:off x="711610" y="1019398"/>
            <a:ext cx="1425896" cy="461665"/>
          </a:xfrm>
          <a:prstGeom prst="rect">
            <a:avLst/>
          </a:prstGeom>
          <a:noFill/>
        </p:spPr>
        <p:txBody>
          <a:bodyPr wrap="square" rtlCol="0">
            <a:spAutoFit/>
          </a:bodyPr>
          <a:lstStyle/>
          <a:p>
            <a:r>
              <a:rPr lang="en-US" altLang="zh-CN" sz="2400" dirty="0" smtClean="0">
                <a:latin typeface="Arial Unicode MS" panose="020B0604020202020204" pitchFamily="34" charset="-122"/>
                <a:ea typeface="Arial Unicode MS" panose="020B0604020202020204" pitchFamily="34" charset="-122"/>
                <a:cs typeface="Arial Unicode MS" panose="020B0604020202020204" pitchFamily="34" charset="-122"/>
              </a:rPr>
              <a:t>- 70 </a:t>
            </a:r>
            <a:r>
              <a:rPr lang="en-US" altLang="zh-CN" sz="2400" dirty="0" err="1" smtClean="0">
                <a:latin typeface="Arial Unicode MS" panose="020B0604020202020204" pitchFamily="34" charset="-122"/>
                <a:ea typeface="Arial Unicode MS" panose="020B0604020202020204" pitchFamily="34" charset="-122"/>
                <a:cs typeface="Arial Unicode MS" panose="020B0604020202020204" pitchFamily="34" charset="-122"/>
              </a:rPr>
              <a:t>dBm</a:t>
            </a:r>
            <a:endParaRPr lang="zh-CN" altLang="en-US" sz="24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19" name="文本框 18"/>
          <p:cNvSpPr txBox="1"/>
          <p:nvPr/>
        </p:nvSpPr>
        <p:spPr>
          <a:xfrm>
            <a:off x="6871602" y="4292190"/>
            <a:ext cx="1425896" cy="461665"/>
          </a:xfrm>
          <a:prstGeom prst="rect">
            <a:avLst/>
          </a:prstGeom>
          <a:noFill/>
        </p:spPr>
        <p:txBody>
          <a:bodyPr wrap="square" rtlCol="0">
            <a:spAutoFit/>
          </a:bodyPr>
          <a:lstStyle/>
          <a:p>
            <a:r>
              <a:rPr lang="en-US" altLang="zh-CN" sz="2400" dirty="0" smtClean="0">
                <a:solidFill>
                  <a:srgbClr val="FF0000"/>
                </a:solidFill>
                <a:latin typeface="Arial Unicode MS" panose="020B0604020202020204" pitchFamily="34" charset="-122"/>
                <a:ea typeface="Arial Unicode MS" panose="020B0604020202020204" pitchFamily="34" charset="-122"/>
                <a:cs typeface="Arial Unicode MS" panose="020B0604020202020204" pitchFamily="34" charset="-122"/>
              </a:rPr>
              <a:t>- 30 </a:t>
            </a:r>
            <a:r>
              <a:rPr lang="en-US" altLang="zh-CN" sz="2400" dirty="0" err="1" smtClean="0">
                <a:solidFill>
                  <a:srgbClr val="FF0000"/>
                </a:solidFill>
                <a:latin typeface="Arial Unicode MS" panose="020B0604020202020204" pitchFamily="34" charset="-122"/>
                <a:ea typeface="Arial Unicode MS" panose="020B0604020202020204" pitchFamily="34" charset="-122"/>
                <a:cs typeface="Arial Unicode MS" panose="020B0604020202020204" pitchFamily="34" charset="-122"/>
              </a:rPr>
              <a:t>dBm</a:t>
            </a:r>
            <a:endParaRPr lang="zh-CN" altLang="en-US" sz="2400" dirty="0">
              <a:solidFill>
                <a:srgbClr val="FF0000"/>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20" name="文本框 19"/>
          <p:cNvSpPr txBox="1"/>
          <p:nvPr/>
        </p:nvSpPr>
        <p:spPr>
          <a:xfrm>
            <a:off x="711610" y="4291249"/>
            <a:ext cx="1425896" cy="461665"/>
          </a:xfrm>
          <a:prstGeom prst="rect">
            <a:avLst/>
          </a:prstGeom>
          <a:noFill/>
        </p:spPr>
        <p:txBody>
          <a:bodyPr wrap="square" rtlCol="0">
            <a:spAutoFit/>
          </a:bodyPr>
          <a:lstStyle/>
          <a:p>
            <a:r>
              <a:rPr lang="en-US" altLang="zh-CN" sz="2400" dirty="0" smtClean="0">
                <a:latin typeface="Arial Unicode MS" panose="020B0604020202020204" pitchFamily="34" charset="-122"/>
                <a:ea typeface="Arial Unicode MS" panose="020B0604020202020204" pitchFamily="34" charset="-122"/>
                <a:cs typeface="Arial Unicode MS" panose="020B0604020202020204" pitchFamily="34" charset="-122"/>
              </a:rPr>
              <a:t>- 60 </a:t>
            </a:r>
            <a:r>
              <a:rPr lang="en-US" altLang="zh-CN" sz="2400" dirty="0" err="1" smtClean="0">
                <a:latin typeface="Arial Unicode MS" panose="020B0604020202020204" pitchFamily="34" charset="-122"/>
                <a:ea typeface="Arial Unicode MS" panose="020B0604020202020204" pitchFamily="34" charset="-122"/>
                <a:cs typeface="Arial Unicode MS" panose="020B0604020202020204" pitchFamily="34" charset="-122"/>
              </a:rPr>
              <a:t>dBm</a:t>
            </a:r>
            <a:endParaRPr lang="zh-CN" altLang="en-US" sz="24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21" name="文本框 20"/>
          <p:cNvSpPr txBox="1"/>
          <p:nvPr/>
        </p:nvSpPr>
        <p:spPr>
          <a:xfrm>
            <a:off x="6681070" y="1014791"/>
            <a:ext cx="1687816" cy="461665"/>
          </a:xfrm>
          <a:prstGeom prst="rect">
            <a:avLst/>
          </a:prstGeom>
          <a:noFill/>
        </p:spPr>
        <p:txBody>
          <a:bodyPr wrap="square" rtlCol="0">
            <a:spAutoFit/>
          </a:bodyPr>
          <a:lstStyle/>
          <a:p>
            <a:r>
              <a:rPr lang="en-US" altLang="zh-CN" sz="2400" dirty="0" smtClean="0">
                <a:latin typeface="Arial Unicode MS" panose="020B0604020202020204" pitchFamily="34" charset="-122"/>
                <a:ea typeface="Arial Unicode MS" panose="020B0604020202020204" pitchFamily="34" charset="-122"/>
                <a:cs typeface="Arial Unicode MS" panose="020B0604020202020204" pitchFamily="34" charset="-122"/>
              </a:rPr>
              <a:t>- 100 </a:t>
            </a:r>
            <a:r>
              <a:rPr lang="en-US" altLang="zh-CN" sz="2400" dirty="0" err="1" smtClean="0">
                <a:latin typeface="Arial Unicode MS" panose="020B0604020202020204" pitchFamily="34" charset="-122"/>
                <a:ea typeface="Arial Unicode MS" panose="020B0604020202020204" pitchFamily="34" charset="-122"/>
                <a:cs typeface="Arial Unicode MS" panose="020B0604020202020204" pitchFamily="34" charset="-122"/>
              </a:rPr>
              <a:t>dBm</a:t>
            </a:r>
            <a:endParaRPr lang="zh-CN" altLang="en-US" sz="24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23" name="文本框 22"/>
          <p:cNvSpPr txBox="1"/>
          <p:nvPr/>
        </p:nvSpPr>
        <p:spPr>
          <a:xfrm>
            <a:off x="7191011" y="5922440"/>
            <a:ext cx="1008418" cy="461665"/>
          </a:xfrm>
          <a:prstGeom prst="rect">
            <a:avLst/>
          </a:prstGeom>
          <a:noFill/>
        </p:spPr>
        <p:txBody>
          <a:bodyPr wrap="square" rtlCol="0">
            <a:spAutoFit/>
          </a:bodyPr>
          <a:lstStyle/>
          <a:p>
            <a:r>
              <a:rPr lang="en-US" altLang="zh-CN" sz="2400" dirty="0" smtClean="0">
                <a:latin typeface="Arial Unicode MS" panose="020B0604020202020204" pitchFamily="34" charset="-122"/>
                <a:ea typeface="Arial Unicode MS" panose="020B0604020202020204" pitchFamily="34" charset="-122"/>
                <a:cs typeface="Arial Unicode MS" panose="020B0604020202020204" pitchFamily="34" charset="-122"/>
              </a:rPr>
              <a:t>GSM</a:t>
            </a:r>
            <a:endParaRPr lang="zh-CN" altLang="en-US" sz="24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24" name="矩形 23"/>
          <p:cNvSpPr/>
          <p:nvPr/>
        </p:nvSpPr>
        <p:spPr>
          <a:xfrm>
            <a:off x="6890994" y="4329422"/>
            <a:ext cx="1363154" cy="401326"/>
          </a:xfrm>
          <a:prstGeom prst="rect">
            <a:avLst/>
          </a:prstGeom>
          <a:solidFill>
            <a:schemeClr val="bg1">
              <a:alpha val="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34512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10419</TotalTime>
  <Words>3985</Words>
  <Application>Microsoft Office PowerPoint</Application>
  <PresentationFormat>全屏显示(4:3)</PresentationFormat>
  <Paragraphs>516</Paragraphs>
  <Slides>47</Slides>
  <Notes>38</Notes>
  <HiddenSlides>0</HiddenSlides>
  <MMClips>0</MMClips>
  <ScaleCrop>false</ScaleCrop>
  <HeadingPairs>
    <vt:vector size="6" baseType="variant">
      <vt:variant>
        <vt:lpstr>已用的字体</vt:lpstr>
      </vt:variant>
      <vt:variant>
        <vt:i4>9</vt:i4>
      </vt:variant>
      <vt:variant>
        <vt:lpstr>主题</vt:lpstr>
      </vt:variant>
      <vt:variant>
        <vt:i4>2</vt:i4>
      </vt:variant>
      <vt:variant>
        <vt:lpstr>幻灯片标题</vt:lpstr>
      </vt:variant>
      <vt:variant>
        <vt:i4>47</vt:i4>
      </vt:variant>
    </vt:vector>
  </HeadingPairs>
  <TitlesOfParts>
    <vt:vector size="58" baseType="lpstr">
      <vt:lpstr>Arial Unicode MS</vt:lpstr>
      <vt:lpstr>宋体</vt:lpstr>
      <vt:lpstr>微软雅黑</vt:lpstr>
      <vt:lpstr>Arial</vt:lpstr>
      <vt:lpstr>Calibri</vt:lpstr>
      <vt:lpstr>Calibri Light</vt:lpstr>
      <vt:lpstr>Chiller</vt:lpstr>
      <vt:lpstr>Segoe UI Black</vt:lpstr>
      <vt:lpstr>Wingdings</vt:lpstr>
      <vt:lpstr>Office 主题</vt:lpstr>
      <vt:lpstr>1_Office 主题</vt:lpstr>
      <vt:lpstr>FBS-Radar: Uncovering Fake Base Stations at Scale in the Wild</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Tsinghua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Offline Downloading in China: A Comparative Study</dc:title>
  <dc:creator>Zhenhua Li</dc:creator>
  <cp:lastModifiedBy>lizhenhua</cp:lastModifiedBy>
  <cp:revision>564</cp:revision>
  <cp:lastPrinted>2017-02-24T10:43:49Z</cp:lastPrinted>
  <dcterms:created xsi:type="dcterms:W3CDTF">2015-10-19T08:47:24Z</dcterms:created>
  <dcterms:modified xsi:type="dcterms:W3CDTF">2017-03-06T06:28:10Z</dcterms:modified>
</cp:coreProperties>
</file>